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14"/>
  </p:notesMasterIdLst>
  <p:sldIdLst>
    <p:sldId id="256" r:id="rId2"/>
    <p:sldId id="259" r:id="rId3"/>
    <p:sldId id="278" r:id="rId4"/>
    <p:sldId id="263" r:id="rId5"/>
    <p:sldId id="279" r:id="rId6"/>
    <p:sldId id="264" r:id="rId7"/>
    <p:sldId id="272" r:id="rId8"/>
    <p:sldId id="273" r:id="rId9"/>
    <p:sldId id="270" r:id="rId10"/>
    <p:sldId id="271" r:id="rId11"/>
    <p:sldId id="274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>
        <p:scale>
          <a:sx n="60" d="100"/>
          <a:sy n="60" d="100"/>
        </p:scale>
        <p:origin x="-1656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271A-A233-4129-9B96-12195C1C4C8B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AA683-6773-4E07-BF69-1F7920B030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110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2019.03.07.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3240" y="1340768"/>
            <a:ext cx="7344816" cy="1584176"/>
          </a:xfrm>
        </p:spPr>
        <p:txBody>
          <a:bodyPr/>
          <a:lstStyle/>
          <a:p>
            <a:pPr algn="ctr"/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ELLÁTÁSI CSOMAGOK IMPLEMENTÁCIÓJA 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INTÉZMÉNYI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SZINtEN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5141168"/>
            <a:ext cx="45951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Nagy Kamilla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 SZAKK 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KÓRHÁZHIGIÉNÉS OSZTÁLY</a:t>
            </a:r>
          </a:p>
          <a:p>
            <a:pPr algn="ctr"/>
            <a:r>
              <a:rPr lang="hu-H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2019. </a:t>
            </a:r>
            <a:endParaRPr lang="hu-H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347864" y="116632"/>
            <a:ext cx="2278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Emlékeztetők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814779" y="4887757"/>
            <a:ext cx="38556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Legyen 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medsol-ban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naponta megjelenő,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kezelőorvos által </a:t>
            </a:r>
          </a:p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kötelezően kitöltendő mező!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6827">
            <a:off x="179482" y="988008"/>
            <a:ext cx="5126268" cy="36041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418">
            <a:off x="4291595" y="3518818"/>
            <a:ext cx="4710338" cy="2739277"/>
          </a:xfrm>
          <a:prstGeom prst="round2DiagRect">
            <a:avLst>
              <a:gd name="adj1" fmla="val 16667"/>
              <a:gd name="adj2" fmla="val 3453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2623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3653"/>
            <a:ext cx="3811002" cy="37065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KapcsolÃ³dÃ³ kÃ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073" y="4498274"/>
            <a:ext cx="2099972" cy="24403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6644" y="4549676"/>
            <a:ext cx="9077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SZTE-n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heti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önellenőrzés: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ér-, hólyag katéter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beszúrás/behelyezés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oszt. vezető </a:t>
            </a:r>
          </a:p>
          <a:p>
            <a:pPr lvl="1"/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orvos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irányításával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orvosok végzik;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katéter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ápolás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oszt. vezető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nővér (IC link </a:t>
            </a:r>
            <a:r>
              <a:rPr lang="hu-H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nurce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külső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Ápolási vizit (Főnővér, Kórházhigiéne)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negyedéves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külső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(Minőségfejlesztés)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0" y="1268760"/>
            <a:ext cx="63353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Összehasonlítani: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kialakult gyakorlatot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előírttal</a:t>
            </a:r>
            <a:r>
              <a:rPr lang="hu-HU" sz="2400" b="1" dirty="0" smtClean="0"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visszacsatolás személyzetnek, menedzsmentnek</a:t>
            </a:r>
            <a:r>
              <a:rPr lang="hu-HU" sz="2400" b="1" dirty="0" smtClean="0"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segítség a gyakorlat javításához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 ellenőrzendő és fejlesztendő mutatók meghatározásához: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(pl. ellátási csomag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kézhigiénés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katéteres napok száma)</a:t>
            </a:r>
          </a:p>
          <a:p>
            <a:r>
              <a:rPr lang="hu-H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rendje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(gyakoriság, felelősök)!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02926" y="383374"/>
            <a:ext cx="90721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ELLÁTÁSI CSOMAG ALKALMAZÁSÁNAK AUDITJA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704856" cy="864096"/>
          </a:xfrm>
        </p:spPr>
        <p:txBody>
          <a:bodyPr/>
          <a:lstStyle/>
          <a:p>
            <a:pPr algn="ctr"/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KÖSZÖNÖM </a:t>
            </a:r>
            <a:r>
              <a:rPr lang="hu-H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FIGYELMET!</a:t>
            </a:r>
            <a:endParaRPr lang="hu-H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KÃ©ptalÃ¡lat a kÃ¶vetkezÅre: ârisk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085" y="3212976"/>
            <a:ext cx="3553023" cy="35283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 helye 5"/>
          <p:cNvSpPr txBox="1">
            <a:spLocks noGrp="1"/>
          </p:cNvSpPr>
          <p:nvPr>
            <p:ph type="body" sz="half" idx="2"/>
          </p:nvPr>
        </p:nvSpPr>
        <p:spPr>
          <a:xfrm>
            <a:off x="0" y="1274933"/>
            <a:ext cx="9144000" cy="55830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32/2018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(IX. 28.) EMMI rendelet </a:t>
            </a:r>
            <a:r>
              <a:rPr lang="hu-HU" sz="2800" b="1" dirty="0" smtClean="0">
                <a:solidFill>
                  <a:srgbClr val="002060"/>
                </a:solidFill>
                <a:latin typeface="Calibri"/>
                <a:cs typeface="Times New Roman" panose="02020603050405020304" pitchFamily="18" charset="0"/>
              </a:rPr>
              <a:t>→ </a:t>
            </a: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Egészségügyi Ellátással Összefüggő Fertőzések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megelőzésére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alkalmazandó </a:t>
            </a:r>
            <a:endParaRPr lang="hu-H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MULTIMODÁLIS </a:t>
            </a:r>
            <a:r>
              <a:rPr lang="hu-HU" sz="28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preventív stratégia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része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Kockázatfelmérő Adatlapok </a:t>
            </a:r>
          </a:p>
          <a:p>
            <a:pPr marL="457200" indent="-4572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Figyelmeztetők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Ellátási Csomagok = </a:t>
            </a:r>
            <a:r>
              <a:rPr lang="hu-HU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hu-H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800" b="1" u="sng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undle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(„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Jó gyakorlatok” összessége, melyeket </a:t>
            </a:r>
            <a:endParaRPr lang="hu-H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együtt </a:t>
            </a: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alkalmazva,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igazoltan javulnak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betegellátási folyamato</a:t>
            </a:r>
            <a:r>
              <a:rPr lang="hu-H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k!)</a:t>
            </a:r>
            <a:endParaRPr lang="hu-HU" sz="2800" b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u-H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Auditáló</a:t>
            </a:r>
            <a:r>
              <a:rPr lang="hu-H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Csekklisták</a:t>
            </a:r>
            <a:endParaRPr lang="hu-H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260648"/>
            <a:ext cx="90364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Ellátási csomag = 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Care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Bundle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6163">
            <a:off x="-24512" y="1473874"/>
            <a:ext cx="5749015" cy="408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005">
            <a:off x="3854445" y="2968438"/>
            <a:ext cx="5207652" cy="41122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zis 1"/>
          <p:cNvSpPr/>
          <p:nvPr/>
        </p:nvSpPr>
        <p:spPr>
          <a:xfrm rot="288982">
            <a:off x="5373333" y="3933382"/>
            <a:ext cx="3970468" cy="3593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Ellipszis 4"/>
          <p:cNvSpPr/>
          <p:nvPr/>
        </p:nvSpPr>
        <p:spPr>
          <a:xfrm rot="535563">
            <a:off x="4169247" y="5206718"/>
            <a:ext cx="1183657" cy="2365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Ellipszis 5"/>
          <p:cNvSpPr/>
          <p:nvPr/>
        </p:nvSpPr>
        <p:spPr>
          <a:xfrm rot="535563">
            <a:off x="5766078" y="6310094"/>
            <a:ext cx="3051929" cy="3130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9" name="Kép 1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18" r="-192" b="-945"/>
          <a:stretch>
            <a:fillRect/>
          </a:stretch>
        </p:blipFill>
        <p:spPr bwMode="auto">
          <a:xfrm rot="20866254">
            <a:off x="5708576" y="1043596"/>
            <a:ext cx="3438082" cy="255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FF0000"/>
              </a:buClr>
            </a:pPr>
            <a:r>
              <a:rPr lang="en-GB" sz="2800" b="1" cap="all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Implementáció</a:t>
            </a:r>
            <a:r>
              <a:rPr lang="hu-H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preventív technikák gyakorlatba való átültetése 1. 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lépése: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Adaptálás</a:t>
            </a:r>
            <a:endParaRPr lang="hu-H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7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5321" y="12397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Kórházhigiénés orvos</a:t>
            </a: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8310" y="261610"/>
            <a:ext cx="91156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zemélyi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erőforrások 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biztosítása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387105" y="1762966"/>
            <a:ext cx="8460432" cy="427809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Berencsi György:</a:t>
            </a: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„A </a:t>
            </a:r>
            <a:r>
              <a:rPr lang="hu-H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kórházhigiénikusnak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annyira higiénikusnak, mint inkább diplomatának kell lennie”.</a:t>
            </a:r>
          </a:p>
          <a:p>
            <a:r>
              <a:rPr lang="hu-H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ende Éva: </a:t>
            </a:r>
          </a:p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„…egy-időben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türelmes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tanító,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diszkrét és meggyőző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diplomata,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tűzokádó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sárkány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jó, nyájas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angyal……… </a:t>
            </a: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Sherlock 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Holmes, Mary </a:t>
            </a:r>
            <a:r>
              <a:rPr lang="hu-H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Poppins</a:t>
            </a:r>
            <a:r>
              <a:rPr lang="hu-H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Assisi Szent Ferenc és Margaret Thatcher fő tulajdonságaival kell rendelkezniük: azaz a járványoknál jól kell tudni nyomozni, mindenkihez kedvesnek kell lenni, végtelen türelemmel kell rendelkezni, és ugyanakkor jól kell tudni </a:t>
            </a: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spórolni!”</a:t>
            </a:r>
            <a:endParaRPr lang="hu-H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7105" y="6237312"/>
            <a:ext cx="5261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jelenleg 2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(utánpótlás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?) </a:t>
            </a:r>
          </a:p>
        </p:txBody>
      </p:sp>
    </p:spTree>
    <p:extLst>
      <p:ext uri="{BB962C8B-B14F-4D97-AF65-F5344CB8AC3E}">
        <p14:creationId xmlns:p14="http://schemas.microsoft.com/office/powerpoint/2010/main" val="125371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6654">
            <a:off x="3272210" y="2905139"/>
            <a:ext cx="389572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2123728" y="449061"/>
            <a:ext cx="52373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Személyi </a:t>
            </a:r>
            <a:r>
              <a:rPr lang="hu-H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erőforrások </a:t>
            </a:r>
            <a:r>
              <a:rPr lang="hu-H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biztosítása</a:t>
            </a:r>
            <a:endParaRPr lang="hu-H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0" y="130563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Közegészségügyi felügyelő/Népegészségügyi ellenőr</a:t>
            </a:r>
            <a:endParaRPr lang="hu-HU" sz="28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50597" y="2405568"/>
            <a:ext cx="6029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Epidemiológiai szakápoló 1 fő/300 ágy</a:t>
            </a:r>
            <a:endParaRPr lang="hu-HU" sz="28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-1" y="2928788"/>
            <a:ext cx="52200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 3,5 </a:t>
            </a:r>
            <a:r>
              <a:rPr lang="hu-H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 státusz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engedélyezése√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pályáztatás:</a:t>
            </a: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szakápoló pályázó Ø, </a:t>
            </a: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diplomás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ápoló pályázó Ø, </a:t>
            </a:r>
            <a:endParaRPr lang="hu-H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eredményes kommunikációra </a:t>
            </a:r>
          </a:p>
          <a:p>
            <a:pPr marL="0" lvl="1"/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és IC felügyeletre alkalmas </a:t>
            </a:r>
          </a:p>
          <a:p>
            <a:pPr marL="0" lvl="1"/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szakápoló </a:t>
            </a:r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felvétele </a:t>
            </a:r>
            <a:r>
              <a:rPr lang="hu-H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hu-H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OKJ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1"/>
            <a:r>
              <a:rPr lang="hu-H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szakápolói </a:t>
            </a:r>
            <a:r>
              <a:rPr lang="hu-HU" sz="28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képzés</a:t>
            </a:r>
            <a:r>
              <a:rPr lang="hu-H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-14357" y="1831866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hu-H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 2√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5230">
            <a:off x="4389585" y="4644089"/>
            <a:ext cx="4540016" cy="1783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2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269">
            <a:off x="1649361" y="5938391"/>
            <a:ext cx="3895725" cy="1038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-612576" y="-8162"/>
            <a:ext cx="9756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Elkötelezett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MULTIDISZCIPLINÁRIS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Infekciókontroll team </a:t>
            </a:r>
          </a:p>
          <a:p>
            <a:pPr lvl="0" algn="ctr"/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hu-H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0" y="350995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2400" b="1" dirty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IIAB elnöke </a:t>
            </a:r>
            <a:r>
              <a:rPr lang="hu-HU" sz="2400" b="1" dirty="0">
                <a:solidFill>
                  <a:srgbClr val="1A4652"/>
                </a:solidFill>
                <a:cs typeface="Times New Roman" panose="02020603050405020304" pitchFamily="18" charset="0"/>
              </a:rPr>
              <a:t>→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</a:t>
            </a:r>
            <a:r>
              <a:rPr lang="hu-HU" sz="2400" b="1" dirty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Klinikai Központ elnöke √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2400" b="1" dirty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IIAB tagjai </a:t>
            </a:r>
            <a:r>
              <a:rPr lang="hu-HU" sz="2400" b="1" dirty="0">
                <a:solidFill>
                  <a:srgbClr val="1A4652"/>
                </a:solidFill>
                <a:cs typeface="Times New Roman" panose="02020603050405020304" pitchFamily="18" charset="0"/>
              </a:rPr>
              <a:t>→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 kompetens klinikai képviselők √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Betegellátó osztályon IC-ért felelős </a:t>
            </a:r>
            <a:r>
              <a:rPr lang="hu-HU" sz="2400" b="1" dirty="0" smtClean="0">
                <a:solidFill>
                  <a:srgbClr val="1A4652"/>
                </a:solidFill>
                <a:cs typeface="Times New Roman" panose="02020603050405020304" pitchFamily="18" charset="0"/>
              </a:rPr>
              <a:t>→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</a:t>
            </a:r>
            <a:r>
              <a:rPr lang="hu-H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Osztályvezető </a:t>
            </a:r>
            <a:r>
              <a:rPr lang="hu-H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főorvos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√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Eredetileg is a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feladata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hu-HU" sz="2400" b="1" dirty="0" smtClean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Infekciókontroll kapcsolattartó nővér </a:t>
            </a:r>
            <a:r>
              <a:rPr lang="hu-HU" sz="2400" b="1" dirty="0">
                <a:solidFill>
                  <a:srgbClr val="1A4652"/>
                </a:solidFill>
                <a:cs typeface="Times New Roman" panose="02020603050405020304" pitchFamily="18" charset="0"/>
              </a:rPr>
              <a:t>→</a:t>
            </a:r>
            <a:r>
              <a:rPr lang="hu-HU" sz="2400" b="1" dirty="0" smtClean="0">
                <a:solidFill>
                  <a:srgbClr val="1A46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SZTE: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Osztályvezető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nővér √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Eredetileg is a feladata!</a:t>
            </a:r>
          </a:p>
          <a:p>
            <a:r>
              <a:rPr lang="hu-HU" sz="2400" b="1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hu-HU" sz="2400" b="1" u="sng" cap="all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Motiváció</a:t>
            </a:r>
            <a:r>
              <a:rPr lang="hu-HU" sz="2400" b="1" u="sng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hu-HU" sz="2400" b="1" cap="al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kereset kiegészítés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IC képzés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(akár OKJ)! </a:t>
            </a:r>
            <a:endParaRPr lang="hu-HU" sz="2400" b="1" cap="all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KÃ©ptalÃ¡lat a kÃ¶vetkezÅre: âinfection control committee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717" y="1344692"/>
            <a:ext cx="2687989" cy="21173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300192" y="6226671"/>
            <a:ext cx="234615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EFOP 1.8.-21-18</a:t>
            </a:r>
            <a:endParaRPr lang="hu-H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Ã©ptalÃ¡lat a kÃ¶vetkezÅre: âHand hygiene against blood stream infection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36" y="1772816"/>
            <a:ext cx="1512168" cy="2214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0" y="2486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ELLÁTÁSI CSOMAG IMPLEMENTÁCIÓ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Tárgyi erőforrások </a:t>
            </a:r>
            <a:r>
              <a:rPr lang="hu-HU" sz="2800" b="1" dirty="0" smtClean="0">
                <a:solidFill>
                  <a:schemeClr val="bg1"/>
                </a:solidFill>
                <a:latin typeface="Calibri"/>
                <a:cs typeface="Times New Roman" panose="02020603050405020304" pitchFamily="18" charset="0"/>
              </a:rPr>
              <a:t>→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cap="al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kézfertőtlenítő szerek</a:t>
            </a:r>
            <a:endParaRPr lang="hu-HU" sz="2800" b="1" cap="al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KÃ©ptalÃ¡lat a kÃ¶vetkezÅre: âHand hygiene against blood stream infection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7988">
            <a:off x="5949368" y="4352153"/>
            <a:ext cx="3491880" cy="232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-32336" y="1484784"/>
            <a:ext cx="9144000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Nagy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választékot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biztosít a központosított tender </a:t>
            </a:r>
            <a:r>
              <a:rPr lang="hu-HU" sz="2400" b="1" dirty="0" smtClean="0">
                <a:latin typeface="Calibri"/>
                <a:cs typeface="Times New Roman" panose="02020603050405020304" pitchFamily="18" charset="0"/>
              </a:rPr>
              <a:t>→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ebből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mindenkinek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azt lehet adni,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amit a szívesen használ!</a:t>
            </a:r>
            <a:endParaRPr lang="hu-H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betegellátási pontra </a:t>
            </a: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szer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ágyvégi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adagolókba,</a:t>
            </a:r>
          </a:p>
          <a:p>
            <a:pPr>
              <a:buClr>
                <a:srgbClr val="002060"/>
              </a:buClr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pumpás flakonokba is! </a:t>
            </a:r>
            <a:endParaRPr lang="hu-H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belépési pontra szer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(épület bejáratok, </a:t>
            </a:r>
            <a:endParaRPr lang="hu-H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002060"/>
              </a:buClr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ambulancia várók, kórtermek előtti folyosók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!) </a:t>
            </a: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EFOP – 1.8.21-18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(?!)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EFOP-2.2.18-17 !Ø</a:t>
            </a:r>
          </a:p>
          <a:p>
            <a:pPr marL="800100" lvl="1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EÜ. SZEMÉLYZET </a:t>
            </a:r>
          </a:p>
          <a:p>
            <a:pPr lvl="1">
              <a:buClr>
                <a:srgbClr val="002060"/>
              </a:buClr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INDIREKT KÉZHIGIÉNÉS </a:t>
            </a:r>
          </a:p>
          <a:p>
            <a:pPr lvl="1">
              <a:buClr>
                <a:srgbClr val="002060"/>
              </a:buClr>
            </a:pP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COMPLIANCE STANDARDJA?</a:t>
            </a:r>
          </a:p>
        </p:txBody>
      </p:sp>
    </p:spTree>
    <p:extLst>
      <p:ext uri="{BB962C8B-B14F-4D97-AF65-F5344CB8AC3E}">
        <p14:creationId xmlns:p14="http://schemas.microsoft.com/office/powerpoint/2010/main" val="192845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155575" y="1953366"/>
            <a:ext cx="5564708" cy="3046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Átlátszó, félig áteresztő kötszerek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 kesztyűk </a:t>
            </a:r>
          </a:p>
          <a:p>
            <a:pPr marL="457200" indent="-4572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Csatlakozások manipuláció előtti fertőtlenítése 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Bőrfertőtlenítővel </a:t>
            </a:r>
          </a:p>
          <a:p>
            <a:pPr marL="800100" lvl="1" indent="-342900"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 engedélyezett </a:t>
            </a:r>
            <a:r>
              <a:rPr lang="hu-H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70% alkoholos, </a:t>
            </a:r>
            <a:r>
              <a:rPr lang="hu-H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klórhexidines</a:t>
            </a:r>
            <a:r>
              <a:rPr 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oldat/fertőtlenítő kendő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283" y="1395479"/>
            <a:ext cx="3338184" cy="2309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5" name="Szövegdoboz 4"/>
          <p:cNvSpPr txBox="1"/>
          <p:nvPr/>
        </p:nvSpPr>
        <p:spPr>
          <a:xfrm>
            <a:off x="566630" y="5509666"/>
            <a:ext cx="456590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u-H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lórhexidines</a:t>
            </a:r>
            <a:r>
              <a:rPr lang="hu-H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betegfürdetőszer</a:t>
            </a:r>
            <a:endParaRPr lang="hu-H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ÅrfertÅtlenÃ­tÃ©s Ã©s -dekolonizÃ¡ciÃ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2183">
            <a:off x="5654839" y="4141896"/>
            <a:ext cx="3104516" cy="22738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Téglalap 7"/>
          <p:cNvSpPr/>
          <p:nvPr/>
        </p:nvSpPr>
        <p:spPr>
          <a:xfrm>
            <a:off x="601711" y="1395479"/>
            <a:ext cx="449574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buClr>
                <a:srgbClr val="002060"/>
              </a:buClr>
            </a:pP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Katéter </a:t>
            </a:r>
            <a:r>
              <a:rPr lang="hu-H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csatlakozások </a:t>
            </a:r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higiénéje </a:t>
            </a:r>
            <a:endParaRPr lang="hu-H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145384" y="5099738"/>
            <a:ext cx="555235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hu-H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Katéteres beteg napi fertőtlenítő fürdése </a:t>
            </a:r>
            <a:endParaRPr lang="hu-H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-11436" y="6035249"/>
            <a:ext cx="5731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FOLYAMATOS FINANSZÍROZÁS </a:t>
            </a:r>
          </a:p>
          <a:p>
            <a:pPr algn="ctr"/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ARTALMAZZA MAJD?! </a:t>
            </a:r>
            <a:endParaRPr lang="hu-HU" sz="2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27567" y="132073"/>
            <a:ext cx="90860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Egyéb higiénés tárgyi feltételek </a:t>
            </a: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(pl. CVC –</a:t>
            </a:r>
            <a:r>
              <a:rPr lang="hu-H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ellátott beteg)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84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" y="1196752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SZTE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→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hu-HU" sz="2400" b="1" dirty="0" smtClean="0">
                <a:solidFill>
                  <a:srgbClr val="FF0000"/>
                </a:solidFill>
                <a:latin typeface="Calibri"/>
                <a:cs typeface="Times New Roman" panose="02020603050405020304" pitchFamily="18" charset="0"/>
              </a:rPr>
              <a:t> a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felvevő orvos feladata, 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2. </a:t>
            </a:r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adaptált (esetleg módosított) elektronikus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kérdőíven!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 betegfelvételkor elvégzendő dokumentáláskor, </a:t>
            </a:r>
            <a:r>
              <a:rPr lang="hu-HU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 </a:t>
            </a:r>
          </a:p>
          <a:p>
            <a:r>
              <a:rPr lang="hu-H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kötelezően kitöltendő mező </a:t>
            </a:r>
          </a:p>
          <a:p>
            <a:r>
              <a:rPr lang="hu-H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3. </a:t>
            </a: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52937"/>
            <a:ext cx="4248472" cy="3736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7"/>
            <a:ext cx="4464496" cy="38524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0" y="-2525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Kockázatfelmérő </a:t>
            </a:r>
            <a:r>
              <a:rPr lang="hu-H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Adatlapok adaptálása</a:t>
            </a:r>
            <a:endParaRPr lang="hu-HU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Kitöltése: nem lehet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papír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alapú,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 nővéri feladat és </a:t>
            </a:r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halasztható 72 óráig! </a:t>
            </a:r>
            <a:endParaRPr lang="hu-H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3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</TotalTime>
  <Words>541</Words>
  <Application>Microsoft Office PowerPoint</Application>
  <PresentationFormat>Diavetítés a képernyőre (4:3 oldalarány)</PresentationFormat>
  <Paragraphs>99</Paragraphs>
  <Slides>12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Office-téma</vt:lpstr>
      <vt:lpstr>ELLÁTÁSI CSOMAGOK IMPLEMENTÁCIÓJA  INTÉZMÉNYI SZINtEN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Company>novak.adam@gmail.com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Róna Kinga</cp:lastModifiedBy>
  <cp:revision>99</cp:revision>
  <dcterms:created xsi:type="dcterms:W3CDTF">2014-03-03T11:13:53Z</dcterms:created>
  <dcterms:modified xsi:type="dcterms:W3CDTF">2019-03-07T14:07:48Z</dcterms:modified>
</cp:coreProperties>
</file>