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1" r:id="rId1"/>
  </p:sldMasterIdLst>
  <p:notesMasterIdLst>
    <p:notesMasterId r:id="rId23"/>
  </p:notesMasterIdLst>
  <p:sldIdLst>
    <p:sldId id="514" r:id="rId2"/>
    <p:sldId id="516" r:id="rId3"/>
    <p:sldId id="517" r:id="rId4"/>
    <p:sldId id="520" r:id="rId5"/>
    <p:sldId id="521" r:id="rId6"/>
    <p:sldId id="522" r:id="rId7"/>
    <p:sldId id="523" r:id="rId8"/>
    <p:sldId id="524" r:id="rId9"/>
    <p:sldId id="525" r:id="rId10"/>
    <p:sldId id="526" r:id="rId11"/>
    <p:sldId id="527" r:id="rId12"/>
    <p:sldId id="528" r:id="rId13"/>
    <p:sldId id="529" r:id="rId14"/>
    <p:sldId id="530" r:id="rId15"/>
    <p:sldId id="531" r:id="rId16"/>
    <p:sldId id="532" r:id="rId17"/>
    <p:sldId id="533" r:id="rId18"/>
    <p:sldId id="534" r:id="rId19"/>
    <p:sldId id="535" r:id="rId20"/>
    <p:sldId id="536" r:id="rId21"/>
    <p:sldId id="515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22" autoAdjust="0"/>
  </p:normalViewPr>
  <p:slideViewPr>
    <p:cSldViewPr snapToObjects="1">
      <p:cViewPr>
        <p:scale>
          <a:sx n="81" d="100"/>
          <a:sy n="81" d="100"/>
        </p:scale>
        <p:origin x="-300" y="-3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6" d="100"/>
          <a:sy n="86" d="100"/>
        </p:scale>
        <p:origin x="3786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230F8-2015-46AC-9C15-B08EDE877F5D}" type="datetimeFigureOut">
              <a:rPr lang="hu-HU" smtClean="0"/>
              <a:pPr/>
              <a:t>2019.03.07.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5C11E-540C-488B-B718-84796C0B45F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658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51843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78636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060621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784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Címdia">
    <p:bg>
      <p:bgPr>
        <a:solidFill>
          <a:srgbClr val="3842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 hasCustomPrompt="1"/>
          </p:nvPr>
        </p:nvSpPr>
        <p:spPr>
          <a:xfrm>
            <a:off x="434346" y="4533867"/>
            <a:ext cx="8303255" cy="384043"/>
          </a:xfrm>
        </p:spPr>
        <p:txBody>
          <a:bodyPr>
            <a:noAutofit/>
          </a:bodyPr>
          <a:lstStyle>
            <a:lvl1pPr algn="l">
              <a:defRPr sz="2400" cap="all" spc="-40" baseline="0">
                <a:solidFill>
                  <a:schemeClr val="bg1"/>
                </a:solidFill>
              </a:defRPr>
            </a:lvl1pPr>
          </a:lstStyle>
          <a:p>
            <a:r>
              <a:rPr lang="hu-HU" dirty="0"/>
              <a:t>Előadó neve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 hasCustomPrompt="1"/>
          </p:nvPr>
        </p:nvSpPr>
        <p:spPr>
          <a:xfrm>
            <a:off x="432859" y="1648692"/>
            <a:ext cx="8279341" cy="1780309"/>
          </a:xfrm>
        </p:spPr>
        <p:txBody>
          <a:bodyPr>
            <a:normAutofit/>
          </a:bodyPr>
          <a:lstStyle>
            <a:lvl1pPr marL="0" indent="0" algn="l">
              <a:buNone/>
              <a:defRPr sz="2133" cap="none" spc="-133" baseline="0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z="1867" b="1" cap="all" dirty="0">
                <a:solidFill>
                  <a:schemeClr val="bg1"/>
                </a:solidFill>
              </a:rPr>
              <a:t>Előadás címe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C7E66-720E-4945-9D58-B80B19AE591F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82106" y1="41135" x2="82106" y2="41135"/>
                        <a14:foregroundMark x1="85341" y1="37948" x2="85341" y2="37948"/>
                        <a14:foregroundMark x1="84033" y1="38944" x2="84033" y2="38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192" y="3839673"/>
            <a:ext cx="4367808" cy="301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zövegdoboz 3">
            <a:extLst>
              <a:ext uri="{FF2B5EF4-FFF2-40B4-BE49-F238E27FC236}">
                <a16:creationId xmlns="" xmlns:a16="http://schemas.microsoft.com/office/drawing/2014/main" id="{10F38B13-5182-4B55-8DC4-D2556EDC7766}"/>
              </a:ext>
            </a:extLst>
          </p:cNvPr>
          <p:cNvSpPr txBox="1"/>
          <p:nvPr userDrawn="1"/>
        </p:nvSpPr>
        <p:spPr>
          <a:xfrm>
            <a:off x="419005" y="5918497"/>
            <a:ext cx="6009505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867" dirty="0">
                <a:solidFill>
                  <a:schemeClr val="bg1"/>
                </a:solidFill>
              </a:rPr>
              <a:t>Az infekciókontroll gyakorlati fejlesztése: </a:t>
            </a:r>
            <a:br>
              <a:rPr lang="hu-HU" sz="1867" dirty="0">
                <a:solidFill>
                  <a:schemeClr val="bg1"/>
                </a:solidFill>
              </a:rPr>
            </a:br>
            <a:r>
              <a:rPr lang="hu-HU" sz="1867" dirty="0">
                <a:solidFill>
                  <a:schemeClr val="bg1"/>
                </a:solidFill>
              </a:rPr>
              <a:t>hazai és nemzetközi irányok és lehetőségek </a:t>
            </a:r>
          </a:p>
        </p:txBody>
      </p:sp>
      <p:sp>
        <p:nvSpPr>
          <p:cNvPr id="12" name="Szövegdoboz 11">
            <a:extLst>
              <a:ext uri="{FF2B5EF4-FFF2-40B4-BE49-F238E27FC236}">
                <a16:creationId xmlns="" xmlns:a16="http://schemas.microsoft.com/office/drawing/2014/main" id="{F2039366-3EDB-4FE4-8054-9DC9C429F0AF}"/>
              </a:ext>
            </a:extLst>
          </p:cNvPr>
          <p:cNvSpPr txBox="1"/>
          <p:nvPr userDrawn="1"/>
        </p:nvSpPr>
        <p:spPr>
          <a:xfrm>
            <a:off x="6308444" y="5929467"/>
            <a:ext cx="2128981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867" dirty="0">
                <a:solidFill>
                  <a:schemeClr val="bg1"/>
                </a:solidFill>
              </a:rPr>
              <a:t>2019. március 6. </a:t>
            </a:r>
          </a:p>
          <a:p>
            <a:r>
              <a:rPr lang="hu-HU" sz="1867" dirty="0">
                <a:solidFill>
                  <a:schemeClr val="bg1"/>
                </a:solidFill>
              </a:rPr>
              <a:t>Budapest</a:t>
            </a:r>
          </a:p>
        </p:txBody>
      </p:sp>
    </p:spTree>
    <p:extLst>
      <p:ext uri="{BB962C8B-B14F-4D97-AF65-F5344CB8AC3E}">
        <p14:creationId xmlns:p14="http://schemas.microsoft.com/office/powerpoint/2010/main" val="299732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5994400" y="2286000"/>
            <a:ext cx="58928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5994400" y="3886200"/>
            <a:ext cx="5791200" cy="914400"/>
          </a:xfrm>
        </p:spPr>
        <p:txBody>
          <a:bodyPr wrap="square" anchor="t"/>
          <a:lstStyle>
            <a:lvl1pPr marL="514338" indent="-514338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/>
              <a:t>Click to edit Alcím</a:t>
            </a:r>
          </a:p>
          <a:p>
            <a:pPr lvl="0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60894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2019.03.07.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213277" y="136521"/>
            <a:ext cx="5882724" cy="864096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defTabSz="685800">
              <a:spcBef>
                <a:spcPct val="0"/>
              </a:spcBef>
              <a:buNone/>
              <a:defRPr sz="3200" b="0" cap="none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hu-HU" sz="4267" dirty="0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564604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77092" y="44624"/>
            <a:ext cx="6586997" cy="936104"/>
          </a:xfrm>
        </p:spPr>
        <p:txBody>
          <a:bodyPr>
            <a:normAutofit/>
          </a:bodyPr>
          <a:lstStyle>
            <a:lvl1pPr algn="l">
              <a:defRPr sz="4267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14000"/>
              </a:lnSpc>
              <a:spcAft>
                <a:spcPts val="1600"/>
              </a:spcAft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114000"/>
              </a:lnSpc>
              <a:spcAft>
                <a:spcPts val="800"/>
              </a:spcAft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2019.03.07.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90692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63084" y="4406904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2019.03.07.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597319" y="44624"/>
            <a:ext cx="588272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sz="2400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34183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2019.03.07.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8414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2019.03.07.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59961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597321" y="1628803"/>
            <a:ext cx="6815667" cy="46910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7" name="Kép helye 2"/>
          <p:cNvSpPr>
            <a:spLocks noGrp="1"/>
          </p:cNvSpPr>
          <p:nvPr>
            <p:ph type="pic" idx="13"/>
          </p:nvPr>
        </p:nvSpPr>
        <p:spPr>
          <a:xfrm>
            <a:off x="7632171" y="1633103"/>
            <a:ext cx="4320480" cy="4691063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14743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766733" y="1435104"/>
            <a:ext cx="6815667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2019.03.07.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597319" y="44624"/>
            <a:ext cx="5882724" cy="864096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406723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2019.03.07.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05439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213276" y="172405"/>
            <a:ext cx="11757051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05FFA-4383-4574-9830-A5FF25BE8406}" type="datetimeFigureOut">
              <a:rPr lang="hu-HU" smtClean="0"/>
              <a:t>2019.03.07.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32668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377" rtl="0" eaLnBrk="1" latinLnBrk="0" hangingPunct="1">
        <a:spcBef>
          <a:spcPct val="0"/>
        </a:spcBef>
        <a:buNone/>
        <a:defRPr sz="4267" b="0" kern="1200" cap="none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891" indent="-342891" algn="l" defTabSz="914377" rtl="0" eaLnBrk="1" latinLnBrk="0" hangingPunct="1"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32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434346" y="4325319"/>
            <a:ext cx="8303255" cy="384043"/>
          </a:xfrm>
        </p:spPr>
        <p:txBody>
          <a:bodyPr>
            <a:normAutofit fontScale="90000"/>
          </a:bodyPr>
          <a:lstStyle/>
          <a:p>
            <a:r>
              <a:rPr lang="hu-HU" dirty="0"/>
              <a:t>Dr. </a:t>
            </a:r>
            <a:r>
              <a:rPr lang="hu-HU" dirty="0" err="1" smtClean="0"/>
              <a:t>rauth</a:t>
            </a:r>
            <a:r>
              <a:rPr lang="hu-HU" dirty="0" smtClean="0"/>
              <a:t> erika– főorvos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434346" y="1768643"/>
            <a:ext cx="9502921" cy="1930399"/>
          </a:xfrm>
        </p:spPr>
        <p:txBody>
          <a:bodyPr>
            <a:normAutofit/>
          </a:bodyPr>
          <a:lstStyle/>
          <a:p>
            <a:r>
              <a:rPr lang="hu-HU" sz="4267" spc="-70" dirty="0"/>
              <a:t>Műtéti sebfertőzés megelőzése Módszertani levél</a:t>
            </a:r>
          </a:p>
        </p:txBody>
      </p:sp>
    </p:spTree>
    <p:extLst>
      <p:ext uri="{BB962C8B-B14F-4D97-AF65-F5344CB8AC3E}">
        <p14:creationId xmlns:p14="http://schemas.microsoft.com/office/powerpoint/2010/main" val="743387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97319" y="188640"/>
            <a:ext cx="6266767" cy="936104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u-HU" sz="2400" b="1" dirty="0">
                <a:latin typeface="+mj-lt"/>
              </a:rPr>
              <a:t>Megelőző ajánlások </a:t>
            </a:r>
            <a:r>
              <a:rPr lang="hu-HU" sz="2400" b="1" dirty="0" smtClean="0">
                <a:latin typeface="+mj-lt"/>
              </a:rPr>
              <a:t/>
            </a:r>
            <a:br>
              <a:rPr lang="hu-HU" sz="2400" b="1" dirty="0" smtClean="0">
                <a:latin typeface="+mj-lt"/>
              </a:rPr>
            </a:br>
            <a:r>
              <a:rPr lang="hu-HU" sz="2400" b="1" dirty="0" err="1" smtClean="0">
                <a:latin typeface="+mj-lt"/>
              </a:rPr>
              <a:t>Preoperatív</a:t>
            </a:r>
            <a:r>
              <a:rPr lang="hu-HU" sz="2400" b="1" dirty="0" smtClean="0">
                <a:latin typeface="+mj-lt"/>
              </a:rPr>
              <a:t> </a:t>
            </a:r>
            <a:r>
              <a:rPr lang="hu-HU" sz="2400" b="1" dirty="0">
                <a:latin typeface="+mj-lt"/>
              </a:rPr>
              <a:t>szakasz 1.</a:t>
            </a:r>
            <a:br>
              <a:rPr lang="hu-HU" sz="2400" b="1" dirty="0">
                <a:latin typeface="+mj-lt"/>
              </a:rPr>
            </a:br>
            <a:endParaRPr lang="hu-HU" sz="2400" b="1" dirty="0">
              <a:latin typeface="+mj-lt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43687" y="1700809"/>
            <a:ext cx="10836891" cy="4525963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hu-HU" sz="2000" dirty="0">
                <a:solidFill>
                  <a:schemeClr val="tx1"/>
                </a:solidFill>
                <a:latin typeface="+mn-lt"/>
              </a:rPr>
              <a:t>1.  Beteg előkészítésével kapcsolatos tájékoztatás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hu-HU" sz="2000" dirty="0">
                <a:solidFill>
                  <a:schemeClr val="tx1"/>
                </a:solidFill>
                <a:latin typeface="+mn-lt"/>
              </a:rPr>
              <a:t>	- betegegyüttműködés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hu-HU" sz="2000" dirty="0">
                <a:solidFill>
                  <a:schemeClr val="tx1"/>
                </a:solidFill>
                <a:latin typeface="+mn-lt"/>
              </a:rPr>
              <a:t>2.  Beteg előkészítése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hu-HU" sz="2000" dirty="0">
                <a:solidFill>
                  <a:schemeClr val="tx1"/>
                </a:solidFill>
                <a:latin typeface="+mn-lt"/>
              </a:rPr>
              <a:t>	- fertőzéses gócok eliminálása, dohányzás, vércukorszint 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hu-HU" sz="2000" dirty="0">
                <a:solidFill>
                  <a:schemeClr val="tx1"/>
                </a:solidFill>
                <a:latin typeface="+mn-lt"/>
              </a:rPr>
              <a:t>               </a:t>
            </a:r>
            <a:r>
              <a:rPr lang="hu-HU" sz="2000" dirty="0" err="1">
                <a:solidFill>
                  <a:schemeClr val="tx1"/>
                </a:solidFill>
                <a:latin typeface="+mn-lt"/>
              </a:rPr>
              <a:t>monitorozás</a:t>
            </a:r>
            <a:endParaRPr lang="hu-HU" sz="2000" dirty="0">
              <a:solidFill>
                <a:schemeClr val="tx1"/>
              </a:solidFill>
              <a:latin typeface="+mn-lt"/>
            </a:endParaRP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hu-HU" sz="2000" dirty="0">
                <a:solidFill>
                  <a:schemeClr val="tx1"/>
                </a:solidFill>
                <a:latin typeface="+mn-lt"/>
              </a:rPr>
              <a:t>             - műtét előtti kórházi tartózkodás lecsökkentése a 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hu-HU" sz="2000" dirty="0">
                <a:solidFill>
                  <a:schemeClr val="tx1"/>
                </a:solidFill>
                <a:latin typeface="+mn-lt"/>
              </a:rPr>
              <a:t>               bakteriális kolonizáció megelőzése céljából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hu-HU" sz="2000" dirty="0">
                <a:solidFill>
                  <a:schemeClr val="tx1"/>
                </a:solidFill>
                <a:latin typeface="+mn-lt"/>
              </a:rPr>
              <a:t>3. Műtét előtti betegfürdetés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hu-HU" sz="2000" dirty="0">
                <a:solidFill>
                  <a:schemeClr val="tx1"/>
                </a:solidFill>
                <a:latin typeface="+mn-lt"/>
              </a:rPr>
              <a:t>	- cél a bőrön lévő bakteriális terhelés csökkentése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hu-HU" sz="2000" dirty="0">
                <a:solidFill>
                  <a:schemeClr val="tx1"/>
                </a:solidFill>
                <a:latin typeface="+mn-lt"/>
              </a:rPr>
              <a:t>	- Jó gyakorlat: műtőn kívül, műtéthez időben legközelebb, 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hu-HU" sz="2000" dirty="0">
                <a:solidFill>
                  <a:schemeClr val="tx1"/>
                </a:solidFill>
                <a:latin typeface="+mn-lt"/>
              </a:rPr>
              <a:t>	- folyékony szappan és antibakteriális folyékony szappan is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hu-HU" sz="2000" dirty="0">
                <a:solidFill>
                  <a:schemeClr val="tx1"/>
                </a:solidFill>
                <a:latin typeface="+mn-lt"/>
              </a:rPr>
              <a:t>               alkalmazható</a:t>
            </a:r>
          </a:p>
        </p:txBody>
      </p:sp>
    </p:spTree>
    <p:extLst>
      <p:ext uri="{BB962C8B-B14F-4D97-AF65-F5344CB8AC3E}">
        <p14:creationId xmlns:p14="http://schemas.microsoft.com/office/powerpoint/2010/main" val="2946704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97319" y="188640"/>
            <a:ext cx="6266767" cy="936104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u-HU" sz="2400" b="1" dirty="0">
                <a:latin typeface="+mj-lt"/>
              </a:rPr>
              <a:t>Megelőző ajánlások </a:t>
            </a:r>
            <a:r>
              <a:rPr lang="hu-HU" sz="2400" b="1" dirty="0" smtClean="0">
                <a:latin typeface="+mj-lt"/>
              </a:rPr>
              <a:t/>
            </a:r>
            <a:br>
              <a:rPr lang="hu-HU" sz="2400" b="1" dirty="0" smtClean="0">
                <a:latin typeface="+mj-lt"/>
              </a:rPr>
            </a:br>
            <a:r>
              <a:rPr lang="hu-HU" sz="2400" b="1" dirty="0" err="1" smtClean="0">
                <a:latin typeface="+mj-lt"/>
              </a:rPr>
              <a:t>Preoperatív</a:t>
            </a:r>
            <a:r>
              <a:rPr lang="hu-HU" sz="2400" b="1" dirty="0" smtClean="0">
                <a:latin typeface="+mj-lt"/>
              </a:rPr>
              <a:t> </a:t>
            </a:r>
            <a:r>
              <a:rPr lang="hu-HU" sz="2400" b="1" dirty="0">
                <a:latin typeface="+mj-lt"/>
              </a:rPr>
              <a:t>szakasz 2.</a:t>
            </a:r>
            <a:br>
              <a:rPr lang="hu-HU" sz="2400" b="1" dirty="0">
                <a:latin typeface="+mj-lt"/>
              </a:rPr>
            </a:br>
            <a:endParaRPr lang="hu-HU" sz="2400" b="1" dirty="0">
              <a:latin typeface="+mj-lt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31371" y="1484784"/>
            <a:ext cx="11329259" cy="4464496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hu-HU" sz="2000" dirty="0">
                <a:solidFill>
                  <a:schemeClr val="tx1"/>
                </a:solidFill>
                <a:latin typeface="+mn-lt"/>
              </a:rPr>
              <a:t>4.  Ajánlások MRSA </a:t>
            </a:r>
            <a:r>
              <a:rPr lang="hu-HU" sz="2000" dirty="0" err="1">
                <a:solidFill>
                  <a:schemeClr val="tx1"/>
                </a:solidFill>
                <a:latin typeface="+mn-lt"/>
              </a:rPr>
              <a:t>monitorozásra</a:t>
            </a:r>
            <a:r>
              <a:rPr lang="hu-HU" sz="2000" dirty="0">
                <a:solidFill>
                  <a:schemeClr val="tx1"/>
                </a:solidFill>
                <a:latin typeface="+mn-lt"/>
              </a:rPr>
              <a:t> és dekolonizációra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hu-HU" sz="2000" dirty="0">
                <a:solidFill>
                  <a:schemeClr val="tx1"/>
                </a:solidFill>
                <a:latin typeface="+mn-lt"/>
              </a:rPr>
              <a:t>	- megelőző dekolonizáció szükséges, de rutinszerűen nem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hu-HU" sz="2000" dirty="0">
                <a:solidFill>
                  <a:schemeClr val="tx1"/>
                </a:solidFill>
                <a:latin typeface="+mn-lt"/>
              </a:rPr>
              <a:t>               alkalmazható AMR kialakulás kockázata miatt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hu-HU" sz="2000" dirty="0">
                <a:solidFill>
                  <a:schemeClr val="tx1"/>
                </a:solidFill>
                <a:latin typeface="+mn-lt"/>
              </a:rPr>
              <a:t>5.  Műtét előtti szőrzet eltávolítás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hu-HU" sz="2000" dirty="0">
                <a:solidFill>
                  <a:schemeClr val="tx1"/>
                </a:solidFill>
                <a:latin typeface="+mn-lt"/>
              </a:rPr>
              <a:t>	- szőrzet rutinszerű eltávolítása nem ajánlott, </a:t>
            </a:r>
            <a:r>
              <a:rPr lang="hu-HU" sz="2000" dirty="0" err="1">
                <a:solidFill>
                  <a:schemeClr val="tx1"/>
                </a:solidFill>
                <a:latin typeface="+mn-lt"/>
              </a:rPr>
              <a:t>clipper</a:t>
            </a:r>
            <a:r>
              <a:rPr lang="hu-HU" sz="2000" dirty="0">
                <a:solidFill>
                  <a:schemeClr val="tx1"/>
                </a:solidFill>
                <a:latin typeface="+mn-lt"/>
              </a:rPr>
              <a:t> alkalmazás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hu-HU" sz="2000" dirty="0">
                <a:solidFill>
                  <a:schemeClr val="tx1"/>
                </a:solidFill>
                <a:latin typeface="+mn-lt"/>
              </a:rPr>
              <a:t>             - közvetlenül a sebészi beavatkozás előtt, műtőn kívül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hu-HU" sz="2000" dirty="0">
                <a:solidFill>
                  <a:schemeClr val="tx1"/>
                </a:solidFill>
                <a:latin typeface="+mn-lt"/>
              </a:rPr>
              <a:t>             - borotva használat kerülendő            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hu-HU" sz="2000" dirty="0">
                <a:solidFill>
                  <a:schemeClr val="tx1"/>
                </a:solidFill>
                <a:latin typeface="+mn-lt"/>
              </a:rPr>
              <a:t>6. Műtéti bőrterület fertőtlenítése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hu-HU" sz="2000" dirty="0">
                <a:solidFill>
                  <a:schemeClr val="tx1"/>
                </a:solidFill>
                <a:latin typeface="+mn-lt"/>
              </a:rPr>
              <a:t>	- 70% alkohol tartalmú, előnyben részesítendő </a:t>
            </a:r>
            <a:r>
              <a:rPr lang="hu-HU" sz="2000" dirty="0" err="1">
                <a:solidFill>
                  <a:schemeClr val="tx1"/>
                </a:solidFill>
                <a:latin typeface="+mn-lt"/>
              </a:rPr>
              <a:t>klórhexidin</a:t>
            </a:r>
            <a:r>
              <a:rPr lang="hu-HU" sz="2000" dirty="0">
                <a:solidFill>
                  <a:schemeClr val="tx1"/>
                </a:solidFill>
                <a:latin typeface="+mn-lt"/>
              </a:rPr>
              <a:t> 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hu-HU" sz="2000" dirty="0">
                <a:solidFill>
                  <a:schemeClr val="tx1"/>
                </a:solidFill>
                <a:latin typeface="+mn-lt"/>
              </a:rPr>
              <a:t>               tartalmú szer alkalmazás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hu-HU" sz="2000" dirty="0">
                <a:solidFill>
                  <a:schemeClr val="tx1"/>
                </a:solidFill>
                <a:latin typeface="+mn-lt"/>
              </a:rPr>
              <a:t>	- színezett szer előny (</a:t>
            </a:r>
            <a:r>
              <a:rPr lang="hu-HU" sz="2000" dirty="0" err="1">
                <a:solidFill>
                  <a:schemeClr val="tx1"/>
                </a:solidFill>
                <a:latin typeface="+mn-lt"/>
              </a:rPr>
              <a:t>kiv</a:t>
            </a:r>
            <a:r>
              <a:rPr lang="hu-HU" sz="2000" dirty="0">
                <a:solidFill>
                  <a:schemeClr val="tx1"/>
                </a:solidFill>
                <a:latin typeface="+mn-lt"/>
              </a:rPr>
              <a:t>: bőrgyógyászat, érsebészet)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hu-HU" sz="2000" dirty="0">
                <a:solidFill>
                  <a:schemeClr val="tx1"/>
                </a:solidFill>
                <a:latin typeface="+mn-lt"/>
              </a:rPr>
              <a:t>               betegbiztonsági kérdés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hu-HU" sz="2000" dirty="0">
                <a:solidFill>
                  <a:schemeClr val="tx1"/>
                </a:solidFill>
                <a:latin typeface="+mn-lt"/>
              </a:rPr>
              <a:t>	- kivételezés módja (belülről kifelé, körkörös)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endParaRPr lang="hu-HU" sz="20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6959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97319" y="188640"/>
            <a:ext cx="8090969" cy="936104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u-HU" sz="2400" b="1" dirty="0">
                <a:latin typeface="+mj-lt"/>
              </a:rPr>
              <a:t>Megelőző ajánlások </a:t>
            </a:r>
            <a:r>
              <a:rPr lang="hu-HU" sz="2400" b="1" dirty="0" smtClean="0">
                <a:latin typeface="+mj-lt"/>
              </a:rPr>
              <a:t/>
            </a:r>
            <a:br>
              <a:rPr lang="hu-HU" sz="2400" b="1" dirty="0" smtClean="0">
                <a:latin typeface="+mj-lt"/>
              </a:rPr>
            </a:br>
            <a:r>
              <a:rPr lang="hu-HU" sz="2400" b="1" dirty="0" err="1" smtClean="0">
                <a:latin typeface="+mj-lt"/>
              </a:rPr>
              <a:t>Preoperatív</a:t>
            </a:r>
            <a:r>
              <a:rPr lang="hu-HU" sz="2400" b="1" dirty="0" smtClean="0">
                <a:latin typeface="+mj-lt"/>
              </a:rPr>
              <a:t> </a:t>
            </a:r>
            <a:r>
              <a:rPr lang="hu-HU" sz="2400" b="1" dirty="0">
                <a:latin typeface="+mj-lt"/>
              </a:rPr>
              <a:t>szakasz 3.</a:t>
            </a:r>
            <a:br>
              <a:rPr lang="hu-HU" sz="2400" b="1" dirty="0">
                <a:latin typeface="+mj-lt"/>
              </a:rPr>
            </a:br>
            <a:endParaRPr lang="hu-HU" sz="2400" b="1" dirty="0">
              <a:latin typeface="+mj-lt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19131" y="1628800"/>
            <a:ext cx="11429531" cy="4997152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hu-HU" sz="2000" dirty="0">
                <a:solidFill>
                  <a:schemeClr val="tx1"/>
                </a:solidFill>
                <a:latin typeface="+mn-lt"/>
              </a:rPr>
              <a:t>7.  </a:t>
            </a:r>
            <a:r>
              <a:rPr lang="hu-HU" sz="2000" dirty="0" err="1">
                <a:solidFill>
                  <a:schemeClr val="tx1"/>
                </a:solidFill>
                <a:latin typeface="+mn-lt"/>
              </a:rPr>
              <a:t>Preoperatív</a:t>
            </a:r>
            <a:r>
              <a:rPr lang="hu-HU" sz="2000" dirty="0">
                <a:solidFill>
                  <a:schemeClr val="tx1"/>
                </a:solidFill>
                <a:latin typeface="+mn-lt"/>
              </a:rPr>
              <a:t> sebészi antibiotikum profilaxis (PAP)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hu-HU" sz="2000" dirty="0">
                <a:solidFill>
                  <a:schemeClr val="tx1"/>
                </a:solidFill>
                <a:latin typeface="+mn-lt"/>
              </a:rPr>
              <a:t>	-  bemetszés előtt 60-120 perccel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hu-HU" sz="2000" dirty="0">
                <a:solidFill>
                  <a:schemeClr val="tx1"/>
                </a:solidFill>
                <a:latin typeface="+mn-lt"/>
              </a:rPr>
              <a:t>	-  alkalmazott szerre optimalizáltan, úgy hogy a szérum és 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hu-HU" sz="2000" dirty="0">
                <a:solidFill>
                  <a:schemeClr val="tx1"/>
                </a:solidFill>
                <a:latin typeface="+mn-lt"/>
              </a:rPr>
              <a:t>                szöveti koncentráció baktericid legyen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hu-HU" sz="2000" dirty="0">
                <a:solidFill>
                  <a:schemeClr val="tx1"/>
                </a:solidFill>
                <a:latin typeface="+mn-lt"/>
              </a:rPr>
              <a:t>              - tiszta műtétnél nem szükséges, kivéve ha implantátum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hu-HU" sz="2000" dirty="0">
                <a:solidFill>
                  <a:schemeClr val="tx1"/>
                </a:solidFill>
                <a:latin typeface="+mn-lt"/>
              </a:rPr>
              <a:t>                beültetés történik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hu-HU" sz="2000" dirty="0" smtClean="0">
                <a:solidFill>
                  <a:schemeClr val="tx1"/>
                </a:solidFill>
                <a:latin typeface="+mn-lt"/>
              </a:rPr>
              <a:t>8. </a:t>
            </a:r>
            <a:r>
              <a:rPr lang="hu-HU" sz="2000" dirty="0" err="1" smtClean="0">
                <a:solidFill>
                  <a:schemeClr val="tx1"/>
                </a:solidFill>
                <a:latin typeface="+mn-lt"/>
              </a:rPr>
              <a:t>Preoperatív</a:t>
            </a:r>
            <a:r>
              <a:rPr lang="hu-HU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hu-HU" sz="2000" dirty="0">
                <a:solidFill>
                  <a:schemeClr val="tx1"/>
                </a:solidFill>
                <a:latin typeface="+mn-lt"/>
              </a:rPr>
              <a:t>ill. műtét alatti </a:t>
            </a:r>
            <a:r>
              <a:rPr lang="hu-HU" sz="2000" dirty="0" err="1">
                <a:solidFill>
                  <a:schemeClr val="tx1"/>
                </a:solidFill>
                <a:latin typeface="+mn-lt"/>
              </a:rPr>
              <a:t>oxigenizáció</a:t>
            </a:r>
            <a:r>
              <a:rPr lang="hu-HU" sz="2000" dirty="0">
                <a:solidFill>
                  <a:schemeClr val="tx1"/>
                </a:solidFill>
                <a:latin typeface="+mn-lt"/>
              </a:rPr>
              <a:t> (O2 </a:t>
            </a:r>
            <a:r>
              <a:rPr lang="hu-HU" sz="2000" dirty="0" err="1">
                <a:solidFill>
                  <a:schemeClr val="tx1"/>
                </a:solidFill>
                <a:latin typeface="+mn-lt"/>
              </a:rPr>
              <a:t>szaturáció</a:t>
            </a:r>
            <a:r>
              <a:rPr lang="hu-HU" sz="2000" dirty="0">
                <a:solidFill>
                  <a:schemeClr val="tx1"/>
                </a:solidFill>
                <a:latin typeface="+mn-lt"/>
              </a:rPr>
              <a:t> &gt; 85%, műtétet 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hu-HU" sz="2000" dirty="0">
                <a:solidFill>
                  <a:schemeClr val="tx1"/>
                </a:solidFill>
                <a:latin typeface="+mn-lt"/>
              </a:rPr>
              <a:t>      követő </a:t>
            </a:r>
            <a:r>
              <a:rPr lang="hu-HU" sz="2000" dirty="0" err="1">
                <a:solidFill>
                  <a:schemeClr val="tx1"/>
                </a:solidFill>
                <a:latin typeface="+mn-lt"/>
              </a:rPr>
              <a:t>monitorozás</a:t>
            </a:r>
            <a:r>
              <a:rPr lang="hu-HU" sz="2000" dirty="0">
                <a:solidFill>
                  <a:schemeClr val="tx1"/>
                </a:solidFill>
                <a:latin typeface="+mn-lt"/>
              </a:rPr>
              <a:t> 2-6 órán keresztül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hu-HU" sz="2000" dirty="0">
                <a:solidFill>
                  <a:schemeClr val="tx1"/>
                </a:solidFill>
                <a:latin typeface="+mn-lt"/>
              </a:rPr>
              <a:t>9.   Normál testhőmérséklet fenntartása melegítő eszközzel &gt;36oC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hu-HU" sz="2000" dirty="0">
                <a:solidFill>
                  <a:schemeClr val="tx1"/>
                </a:solidFill>
                <a:latin typeface="+mn-lt"/>
              </a:rPr>
              <a:t>      a sebfertőzés megelőzése céljából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hu-HU" sz="2000" dirty="0">
                <a:solidFill>
                  <a:schemeClr val="tx1"/>
                </a:solidFill>
                <a:latin typeface="+mn-lt"/>
              </a:rPr>
              <a:t>10. Perioperatív vércukorkontroll diabéteszes betegnél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hu-HU" sz="2000" dirty="0">
                <a:solidFill>
                  <a:schemeClr val="tx1"/>
                </a:solidFill>
                <a:latin typeface="+mn-lt"/>
              </a:rPr>
              <a:t>11. Optimális szöveti perfúzió fenntartására kiemelten fontos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endParaRPr lang="hu-HU" sz="20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42461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17115" y="44624"/>
            <a:ext cx="6586997" cy="936104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u-HU" sz="2400" b="1" dirty="0">
                <a:latin typeface="+mj-lt"/>
              </a:rPr>
              <a:t>Megelőző ajánlások</a:t>
            </a:r>
            <a:br>
              <a:rPr lang="hu-HU" sz="2400" b="1" dirty="0">
                <a:latin typeface="+mj-lt"/>
              </a:rPr>
            </a:br>
            <a:r>
              <a:rPr lang="hu-HU" sz="2400" b="1" dirty="0">
                <a:latin typeface="+mj-lt"/>
              </a:rPr>
              <a:t>operatív szakasz 1.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79376" y="1916832"/>
            <a:ext cx="11220775" cy="4205064"/>
          </a:xfrm>
        </p:spPr>
        <p:txBody>
          <a:bodyPr vert="horz" lIns="91440" tIns="45720" rIns="91440" bIns="45720" rtlCol="0">
            <a:noAutofit/>
          </a:bodyPr>
          <a:lstStyle/>
          <a:p>
            <a:pPr marL="457200" indent="-457200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hu-HU" sz="2000" dirty="0" smtClean="0">
                <a:solidFill>
                  <a:schemeClr val="tx1"/>
                </a:solidFill>
                <a:latin typeface="+mn-lt"/>
              </a:rPr>
              <a:t>A </a:t>
            </a:r>
            <a:r>
              <a:rPr lang="hu-HU" sz="2000" dirty="0">
                <a:solidFill>
                  <a:schemeClr val="tx1"/>
                </a:solidFill>
                <a:latin typeface="+mn-lt"/>
              </a:rPr>
              <a:t>műtétet a team tagjai a szakma szabályai és a műtéti protokollok szerint végzik szoros együttműködésben</a:t>
            </a:r>
          </a:p>
          <a:p>
            <a:pPr marL="457200" indent="-457200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hu-HU" sz="2000" dirty="0" smtClean="0">
                <a:solidFill>
                  <a:schemeClr val="tx1"/>
                </a:solidFill>
                <a:latin typeface="+mn-lt"/>
              </a:rPr>
              <a:t>A </a:t>
            </a:r>
            <a:r>
              <a:rPr lang="hu-HU" sz="2000" dirty="0">
                <a:solidFill>
                  <a:schemeClr val="tx1"/>
                </a:solidFill>
                <a:latin typeface="+mn-lt"/>
              </a:rPr>
              <a:t>team vezetője a műtőorvos</a:t>
            </a:r>
          </a:p>
          <a:p>
            <a:pPr marL="457200" indent="-457200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hu-HU" sz="2000" dirty="0" smtClean="0">
                <a:solidFill>
                  <a:schemeClr val="tx1"/>
                </a:solidFill>
                <a:latin typeface="+mn-lt"/>
              </a:rPr>
              <a:t>A </a:t>
            </a:r>
            <a:r>
              <a:rPr lang="hu-HU" sz="2000" dirty="0">
                <a:solidFill>
                  <a:schemeClr val="tx1"/>
                </a:solidFill>
                <a:latin typeface="+mn-lt"/>
              </a:rPr>
              <a:t>műtősnő felügyeli az aszepszis szabályainak betartását</a:t>
            </a:r>
          </a:p>
          <a:p>
            <a:pPr lvl="1">
              <a:lnSpc>
                <a:spcPct val="100000"/>
              </a:lnSpc>
              <a:spcAft>
                <a:spcPts val="600"/>
              </a:spcAft>
              <a:buFontTx/>
              <a:buChar char="-"/>
            </a:pPr>
            <a:r>
              <a:rPr lang="hu-HU" sz="1600" dirty="0" smtClean="0">
                <a:solidFill>
                  <a:schemeClr val="tx1"/>
                </a:solidFill>
                <a:latin typeface="+mn-lt"/>
              </a:rPr>
              <a:t>joga </a:t>
            </a:r>
            <a:r>
              <a:rPr lang="hu-HU" sz="1600" dirty="0">
                <a:solidFill>
                  <a:schemeClr val="tx1"/>
                </a:solidFill>
                <a:latin typeface="+mn-lt"/>
              </a:rPr>
              <a:t>és kötelessége a szabályok betartására   </a:t>
            </a:r>
            <a:r>
              <a:rPr lang="hu-HU" sz="1600" dirty="0" smtClean="0">
                <a:solidFill>
                  <a:schemeClr val="tx1"/>
                </a:solidFill>
                <a:latin typeface="+mn-lt"/>
              </a:rPr>
              <a:t>bárkit figyelmeztetni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endParaRPr lang="hu-HU" sz="2000" dirty="0" smtClean="0">
              <a:solidFill>
                <a:schemeClr val="tx1"/>
              </a:solidFill>
              <a:latin typeface="+mn-lt"/>
            </a:endParaRPr>
          </a:p>
          <a:p>
            <a:pPr marL="457200" indent="-457200">
              <a:lnSpc>
                <a:spcPct val="100000"/>
              </a:lnSpc>
              <a:spcAft>
                <a:spcPts val="600"/>
              </a:spcAft>
              <a:buFont typeface="+mj-lt"/>
              <a:buAutoNum type="arabicPeriod" startAt="4"/>
            </a:pPr>
            <a:r>
              <a:rPr lang="hu-HU" sz="2000" dirty="0" smtClean="0">
                <a:solidFill>
                  <a:schemeClr val="tx1"/>
                </a:solidFill>
                <a:latin typeface="+mn-lt"/>
              </a:rPr>
              <a:t>Műtéthez </a:t>
            </a:r>
            <a:r>
              <a:rPr lang="hu-HU" sz="2000" dirty="0">
                <a:solidFill>
                  <a:schemeClr val="tx1"/>
                </a:solidFill>
                <a:latin typeface="+mn-lt"/>
              </a:rPr>
              <a:t>szükséges képalkotó diagnosztikai felvételek </a:t>
            </a:r>
            <a:r>
              <a:rPr lang="hu-HU" sz="2000" dirty="0" smtClean="0">
                <a:solidFill>
                  <a:schemeClr val="tx1"/>
                </a:solidFill>
                <a:latin typeface="+mn-lt"/>
              </a:rPr>
              <a:t>rendelkezésre </a:t>
            </a:r>
            <a:r>
              <a:rPr lang="hu-HU" sz="2000" dirty="0">
                <a:solidFill>
                  <a:schemeClr val="tx1"/>
                </a:solidFill>
                <a:latin typeface="+mn-lt"/>
              </a:rPr>
              <a:t>állásának ellenőrzése a műtőszemélyzet </a:t>
            </a:r>
            <a:r>
              <a:rPr lang="hu-HU" sz="2000" dirty="0" smtClean="0">
                <a:solidFill>
                  <a:schemeClr val="tx1"/>
                </a:solidFill>
                <a:latin typeface="+mn-lt"/>
              </a:rPr>
              <a:t>feladata</a:t>
            </a:r>
            <a:endParaRPr lang="hu-HU" sz="2000" dirty="0">
              <a:solidFill>
                <a:schemeClr val="tx1"/>
              </a:solidFill>
              <a:latin typeface="+mn-lt"/>
            </a:endParaRPr>
          </a:p>
          <a:p>
            <a:pPr marL="457200" indent="-457200">
              <a:lnSpc>
                <a:spcPct val="100000"/>
              </a:lnSpc>
              <a:spcAft>
                <a:spcPts val="600"/>
              </a:spcAft>
              <a:buFont typeface="+mj-lt"/>
              <a:buAutoNum type="arabicPeriod" startAt="4"/>
            </a:pPr>
            <a:r>
              <a:rPr lang="hu-HU" sz="2000" dirty="0" smtClean="0">
                <a:solidFill>
                  <a:schemeClr val="tx1"/>
                </a:solidFill>
                <a:latin typeface="+mn-lt"/>
              </a:rPr>
              <a:t>Sebész </a:t>
            </a:r>
            <a:r>
              <a:rPr lang="hu-HU" sz="2000" dirty="0">
                <a:solidFill>
                  <a:schemeClr val="tx1"/>
                </a:solidFill>
                <a:latin typeface="+mn-lt"/>
              </a:rPr>
              <a:t>egyezteti a személyzettel a szükséges eszközök</a:t>
            </a:r>
            <a:r>
              <a:rPr lang="hu-HU" sz="2000" dirty="0" smtClean="0">
                <a:solidFill>
                  <a:schemeClr val="tx1"/>
                </a:solidFill>
                <a:latin typeface="+mn-lt"/>
              </a:rPr>
              <a:t>, készítmények </a:t>
            </a:r>
            <a:r>
              <a:rPr lang="hu-HU" sz="2000" dirty="0">
                <a:solidFill>
                  <a:schemeClr val="tx1"/>
                </a:solidFill>
                <a:latin typeface="+mn-lt"/>
              </a:rPr>
              <a:t>rendelkezésre állását</a:t>
            </a:r>
          </a:p>
          <a:p>
            <a:pPr marL="457200" indent="-457200">
              <a:lnSpc>
                <a:spcPct val="100000"/>
              </a:lnSpc>
              <a:spcAft>
                <a:spcPts val="600"/>
              </a:spcAft>
              <a:buFont typeface="+mj-lt"/>
              <a:buAutoNum type="arabicPeriod" startAt="4"/>
            </a:pPr>
            <a:endParaRPr lang="hu-HU" sz="2000" dirty="0">
              <a:solidFill>
                <a:schemeClr val="tx1"/>
              </a:solidFill>
              <a:latin typeface="+mn-lt"/>
            </a:endParaRPr>
          </a:p>
          <a:p>
            <a:pPr marL="457200" indent="-457200">
              <a:lnSpc>
                <a:spcPct val="100000"/>
              </a:lnSpc>
              <a:spcAft>
                <a:spcPts val="600"/>
              </a:spcAft>
              <a:buFont typeface="+mj-lt"/>
              <a:buAutoNum type="arabicPeriod" startAt="4"/>
            </a:pPr>
            <a:endParaRPr lang="hu-HU" sz="2000" dirty="0">
              <a:solidFill>
                <a:schemeClr val="tx1"/>
              </a:solidFill>
              <a:latin typeface="+mn-lt"/>
            </a:endParaRPr>
          </a:p>
          <a:p>
            <a:pPr marL="457200" indent="-457200">
              <a:lnSpc>
                <a:spcPct val="100000"/>
              </a:lnSpc>
              <a:spcAft>
                <a:spcPts val="600"/>
              </a:spcAft>
              <a:buFont typeface="+mj-lt"/>
              <a:buAutoNum type="arabicPeriod" startAt="4"/>
            </a:pPr>
            <a:endParaRPr lang="hu-HU" sz="20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27934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hu-HU" sz="2400" b="1" dirty="0">
                <a:latin typeface="+mj-lt"/>
              </a:rPr>
              <a:t>Megelőző ajánlások</a:t>
            </a:r>
            <a:br>
              <a:rPr lang="hu-HU" sz="2400" b="1" dirty="0">
                <a:latin typeface="+mj-lt"/>
              </a:rPr>
            </a:br>
            <a:r>
              <a:rPr lang="hu-HU" sz="2400" b="1" dirty="0">
                <a:latin typeface="+mj-lt"/>
              </a:rPr>
              <a:t>operatív szakasz 2.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95400" y="2321496"/>
            <a:ext cx="10972800" cy="4536504"/>
          </a:xfrm>
        </p:spPr>
        <p:txBody>
          <a:bodyPr vert="horz" lIns="91440" tIns="45720" rIns="91440" bIns="45720" rtlCol="0">
            <a:noAutofit/>
          </a:bodyPr>
          <a:lstStyle/>
          <a:p>
            <a:pPr marL="457200" indent="-457200">
              <a:lnSpc>
                <a:spcPct val="100000"/>
              </a:lnSpc>
              <a:spcAft>
                <a:spcPts val="600"/>
              </a:spcAft>
              <a:buFont typeface="+mj-lt"/>
              <a:buAutoNum type="arabicPeriod" startAt="6"/>
            </a:pPr>
            <a:r>
              <a:rPr lang="hu-HU" sz="2000" dirty="0" smtClean="0">
                <a:solidFill>
                  <a:schemeClr val="tx1"/>
                </a:solidFill>
                <a:latin typeface="+mn-lt"/>
              </a:rPr>
              <a:t>Műtét </a:t>
            </a:r>
            <a:r>
              <a:rPr lang="hu-HU" sz="2000" dirty="0">
                <a:solidFill>
                  <a:schemeClr val="tx1"/>
                </a:solidFill>
                <a:latin typeface="+mn-lt"/>
              </a:rPr>
              <a:t>teljes időtartama alatt ajtó, átadóablak zárva tartandó, </a:t>
            </a:r>
            <a:r>
              <a:rPr lang="hu-HU" sz="2000" dirty="0" smtClean="0">
                <a:solidFill>
                  <a:schemeClr val="tx1"/>
                </a:solidFill>
                <a:latin typeface="+mn-lt"/>
              </a:rPr>
              <a:t>csak </a:t>
            </a:r>
            <a:r>
              <a:rPr lang="hu-HU" sz="2000" dirty="0">
                <a:solidFill>
                  <a:schemeClr val="tx1"/>
                </a:solidFill>
                <a:latin typeface="+mn-lt"/>
              </a:rPr>
              <a:t>a szükséges legrövidebb ideig nyitható a </a:t>
            </a:r>
            <a:r>
              <a:rPr lang="hu-HU" sz="2000" dirty="0" smtClean="0">
                <a:solidFill>
                  <a:schemeClr val="tx1"/>
                </a:solidFill>
                <a:latin typeface="+mn-lt"/>
              </a:rPr>
              <a:t>levegő minőségének fenntartására.</a:t>
            </a:r>
            <a:endParaRPr lang="hu-HU" sz="2000" dirty="0">
              <a:solidFill>
                <a:schemeClr val="tx1"/>
              </a:solidFill>
              <a:latin typeface="+mn-lt"/>
            </a:endParaRPr>
          </a:p>
          <a:p>
            <a:pPr marL="457200" indent="-457200">
              <a:lnSpc>
                <a:spcPct val="100000"/>
              </a:lnSpc>
              <a:spcAft>
                <a:spcPts val="600"/>
              </a:spcAft>
              <a:buFont typeface="+mj-lt"/>
              <a:buAutoNum type="arabicPeriod" startAt="6"/>
            </a:pPr>
            <a:r>
              <a:rPr lang="hu-HU" sz="2000" dirty="0" smtClean="0">
                <a:solidFill>
                  <a:schemeClr val="tx1"/>
                </a:solidFill>
                <a:latin typeface="+mn-lt"/>
              </a:rPr>
              <a:t>Műtét </a:t>
            </a:r>
            <a:r>
              <a:rPr lang="hu-HU" sz="2000" dirty="0">
                <a:solidFill>
                  <a:schemeClr val="tx1"/>
                </a:solidFill>
                <a:latin typeface="+mn-lt"/>
              </a:rPr>
              <a:t>alatt a személyzet közlekedése kizárólag a </a:t>
            </a:r>
            <a:r>
              <a:rPr lang="hu-HU" sz="2000" dirty="0" smtClean="0">
                <a:solidFill>
                  <a:schemeClr val="tx1"/>
                </a:solidFill>
                <a:latin typeface="+mn-lt"/>
              </a:rPr>
              <a:t>bemosakodón keresztül.</a:t>
            </a:r>
            <a:endParaRPr lang="hu-HU" sz="2000" dirty="0">
              <a:solidFill>
                <a:schemeClr val="tx1"/>
              </a:solidFill>
              <a:latin typeface="+mn-lt"/>
            </a:endParaRPr>
          </a:p>
          <a:p>
            <a:pPr marL="457200" indent="-457200">
              <a:lnSpc>
                <a:spcPct val="100000"/>
              </a:lnSpc>
              <a:spcAft>
                <a:spcPts val="600"/>
              </a:spcAft>
              <a:buFont typeface="+mj-lt"/>
              <a:buAutoNum type="arabicPeriod" startAt="6"/>
            </a:pPr>
            <a:r>
              <a:rPr lang="hu-HU" sz="2000" dirty="0" smtClean="0">
                <a:solidFill>
                  <a:schemeClr val="tx1"/>
                </a:solidFill>
                <a:latin typeface="+mn-lt"/>
              </a:rPr>
              <a:t>A </a:t>
            </a:r>
            <a:r>
              <a:rPr lang="hu-HU" sz="2000" dirty="0">
                <a:solidFill>
                  <a:schemeClr val="tx1"/>
                </a:solidFill>
                <a:latin typeface="+mn-lt"/>
              </a:rPr>
              <a:t>műtői folyosó és a műtőhelyiséget összekötő ajtó kizárólag a beteg be- és kivitelét </a:t>
            </a:r>
            <a:r>
              <a:rPr lang="hu-HU" sz="2000" dirty="0" smtClean="0">
                <a:solidFill>
                  <a:schemeClr val="tx1"/>
                </a:solidFill>
                <a:latin typeface="+mn-lt"/>
              </a:rPr>
              <a:t>szolgálja.</a:t>
            </a:r>
            <a:endParaRPr lang="hu-HU" sz="2000" dirty="0">
              <a:solidFill>
                <a:schemeClr val="tx1"/>
              </a:solidFill>
              <a:latin typeface="+mn-lt"/>
            </a:endParaRPr>
          </a:p>
          <a:p>
            <a:pPr marL="457200" indent="-457200">
              <a:lnSpc>
                <a:spcPct val="100000"/>
              </a:lnSpc>
              <a:spcAft>
                <a:spcPts val="600"/>
              </a:spcAft>
              <a:buFont typeface="+mj-lt"/>
              <a:buAutoNum type="arabicPeriod" startAt="6"/>
            </a:pPr>
            <a:r>
              <a:rPr lang="hu-HU" sz="2000" dirty="0" smtClean="0">
                <a:solidFill>
                  <a:schemeClr val="tx1"/>
                </a:solidFill>
                <a:latin typeface="+mn-lt"/>
              </a:rPr>
              <a:t>Műtét </a:t>
            </a:r>
            <a:r>
              <a:rPr lang="hu-HU" sz="2000" dirty="0">
                <a:solidFill>
                  <a:schemeClr val="tx1"/>
                </a:solidFill>
                <a:latin typeface="+mn-lt"/>
              </a:rPr>
              <a:t>menetének, ez alatt a beteg állapotának </a:t>
            </a:r>
            <a:r>
              <a:rPr lang="hu-HU" sz="2000" dirty="0" smtClean="0">
                <a:solidFill>
                  <a:schemeClr val="tx1"/>
                </a:solidFill>
                <a:latin typeface="+mn-lt"/>
              </a:rPr>
              <a:t>monitorozása, dokumentálása </a:t>
            </a:r>
            <a:r>
              <a:rPr lang="hu-HU" sz="2000" dirty="0">
                <a:solidFill>
                  <a:schemeClr val="tx1"/>
                </a:solidFill>
                <a:latin typeface="+mn-lt"/>
              </a:rPr>
              <a:t>az aneszteziológus </a:t>
            </a:r>
            <a:r>
              <a:rPr lang="hu-HU" sz="2000" dirty="0" smtClean="0">
                <a:solidFill>
                  <a:schemeClr val="tx1"/>
                </a:solidFill>
                <a:latin typeface="+mn-lt"/>
              </a:rPr>
              <a:t>feladata.</a:t>
            </a:r>
            <a:endParaRPr lang="hu-HU" sz="2000" dirty="0">
              <a:solidFill>
                <a:schemeClr val="tx1"/>
              </a:solidFill>
              <a:latin typeface="+mn-lt"/>
            </a:endParaRP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endParaRPr lang="hu-HU" sz="2000" dirty="0">
              <a:solidFill>
                <a:schemeClr val="tx1"/>
              </a:solidFill>
              <a:latin typeface="+mn-lt"/>
            </a:endParaRP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endParaRPr lang="hu-HU" sz="2000" dirty="0">
              <a:solidFill>
                <a:schemeClr val="tx1"/>
              </a:solidFill>
              <a:latin typeface="+mn-lt"/>
            </a:endParaRP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endParaRPr lang="hu-HU" sz="2000" dirty="0">
              <a:solidFill>
                <a:schemeClr val="tx1"/>
              </a:solidFill>
              <a:latin typeface="+mn-lt"/>
            </a:endParaRP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endParaRPr lang="hu-HU" sz="20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0821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77092" y="44624"/>
            <a:ext cx="8195172" cy="936104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u-HU" sz="2400" b="1" dirty="0">
                <a:latin typeface="+mj-lt"/>
              </a:rPr>
              <a:t>Megelőző ajánlások </a:t>
            </a:r>
            <a:r>
              <a:rPr lang="hu-HU" sz="2400" b="1" dirty="0" smtClean="0">
                <a:latin typeface="+mj-lt"/>
              </a:rPr>
              <a:t/>
            </a:r>
            <a:br>
              <a:rPr lang="hu-HU" sz="2400" b="1" dirty="0" smtClean="0">
                <a:latin typeface="+mj-lt"/>
              </a:rPr>
            </a:br>
            <a:r>
              <a:rPr lang="hu-HU" sz="2400" b="1" dirty="0" err="1" smtClean="0">
                <a:latin typeface="+mj-lt"/>
              </a:rPr>
              <a:t>posztoperatív</a:t>
            </a:r>
            <a:r>
              <a:rPr lang="hu-HU" sz="2400" b="1" dirty="0" smtClean="0">
                <a:latin typeface="+mj-lt"/>
              </a:rPr>
              <a:t> </a:t>
            </a:r>
            <a:r>
              <a:rPr lang="hu-HU" sz="2400" b="1" dirty="0">
                <a:latin typeface="+mj-lt"/>
              </a:rPr>
              <a:t>sebkezelés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97319" y="2204865"/>
            <a:ext cx="10972800" cy="2376263"/>
          </a:xfrm>
        </p:spPr>
        <p:txBody>
          <a:bodyPr vert="horz" lIns="91440" tIns="45720" rIns="91440" bIns="45720" rtlCol="0">
            <a:noAutofit/>
          </a:bodyPr>
          <a:lstStyle/>
          <a:p>
            <a:pPr marL="457200" indent="-457200">
              <a:lnSpc>
                <a:spcPct val="100000"/>
              </a:lnSpc>
              <a:spcAft>
                <a:spcPts val="2400"/>
              </a:spcAft>
              <a:buFont typeface="+mj-lt"/>
              <a:buAutoNum type="arabicPeriod"/>
            </a:pPr>
            <a:r>
              <a:rPr lang="hu-HU" sz="2000" dirty="0" smtClean="0">
                <a:solidFill>
                  <a:schemeClr val="tx1"/>
                </a:solidFill>
                <a:latin typeface="+mn-lt"/>
              </a:rPr>
              <a:t>Sebkötözésnél </a:t>
            </a:r>
            <a:r>
              <a:rPr lang="hu-HU" sz="2000" dirty="0">
                <a:solidFill>
                  <a:schemeClr val="tx1"/>
                </a:solidFill>
                <a:latin typeface="+mn-lt"/>
              </a:rPr>
              <a:t>aszepszis szabályainak betartása </a:t>
            </a:r>
            <a:r>
              <a:rPr lang="hu-HU" sz="2000" dirty="0" smtClean="0">
                <a:solidFill>
                  <a:schemeClr val="tx1"/>
                </a:solidFill>
                <a:latin typeface="+mn-lt"/>
              </a:rPr>
              <a:t>kötelező.</a:t>
            </a:r>
            <a:endParaRPr lang="hu-HU" sz="2000" dirty="0">
              <a:solidFill>
                <a:schemeClr val="tx1"/>
              </a:solidFill>
              <a:latin typeface="+mn-lt"/>
            </a:endParaRPr>
          </a:p>
          <a:p>
            <a:pPr marL="457200" indent="-457200">
              <a:lnSpc>
                <a:spcPct val="100000"/>
              </a:lnSpc>
              <a:spcAft>
                <a:spcPts val="2400"/>
              </a:spcAft>
              <a:buFont typeface="+mj-lt"/>
              <a:buAutoNum type="arabicPeriod"/>
            </a:pPr>
            <a:r>
              <a:rPr lang="hu-HU" sz="2000" dirty="0" smtClean="0">
                <a:solidFill>
                  <a:schemeClr val="tx1"/>
                </a:solidFill>
                <a:latin typeface="+mn-lt"/>
              </a:rPr>
              <a:t>Steril </a:t>
            </a:r>
            <a:r>
              <a:rPr lang="hu-HU" sz="2000" dirty="0">
                <a:solidFill>
                  <a:schemeClr val="tx1"/>
                </a:solidFill>
                <a:latin typeface="+mn-lt"/>
              </a:rPr>
              <a:t>fedőkötés cseréje érintés nélküli technikával </a:t>
            </a:r>
            <a:r>
              <a:rPr lang="hu-HU" sz="2000" dirty="0" smtClean="0">
                <a:solidFill>
                  <a:schemeClr val="tx1"/>
                </a:solidFill>
                <a:latin typeface="+mn-lt"/>
              </a:rPr>
              <a:t>történjen.</a:t>
            </a:r>
            <a:endParaRPr lang="hu-HU" sz="2000" dirty="0">
              <a:solidFill>
                <a:schemeClr val="tx1"/>
              </a:solidFill>
              <a:latin typeface="+mn-lt"/>
            </a:endParaRPr>
          </a:p>
          <a:p>
            <a:pPr marL="457200" indent="-457200">
              <a:lnSpc>
                <a:spcPct val="100000"/>
              </a:lnSpc>
              <a:spcAft>
                <a:spcPts val="2400"/>
              </a:spcAft>
              <a:buFont typeface="+mj-lt"/>
              <a:buAutoNum type="arabicPeriod"/>
            </a:pPr>
            <a:r>
              <a:rPr lang="hu-HU" sz="2000" dirty="0" err="1">
                <a:solidFill>
                  <a:schemeClr val="tx1"/>
                </a:solidFill>
                <a:latin typeface="+mn-lt"/>
              </a:rPr>
              <a:t>Priméren</a:t>
            </a:r>
            <a:r>
              <a:rPr lang="hu-HU" sz="2000" dirty="0">
                <a:solidFill>
                  <a:schemeClr val="tx1"/>
                </a:solidFill>
                <a:latin typeface="+mn-lt"/>
              </a:rPr>
              <a:t> zárt sebek esetén semmilyen intelligens (</a:t>
            </a:r>
            <a:r>
              <a:rPr lang="hu-HU" sz="2000" dirty="0" smtClean="0">
                <a:solidFill>
                  <a:schemeClr val="tx1"/>
                </a:solidFill>
                <a:latin typeface="+mn-lt"/>
              </a:rPr>
              <a:t>modern) kötszer </a:t>
            </a:r>
            <a:r>
              <a:rPr lang="hu-HU" sz="2000" dirty="0">
                <a:solidFill>
                  <a:schemeClr val="tx1"/>
                </a:solidFill>
                <a:latin typeface="+mn-lt"/>
              </a:rPr>
              <a:t>alkalmazása nem ajánlott sebfertőzés </a:t>
            </a:r>
            <a:r>
              <a:rPr lang="hu-HU" sz="2000" dirty="0" smtClean="0">
                <a:solidFill>
                  <a:schemeClr val="tx1"/>
                </a:solidFill>
                <a:latin typeface="+mn-lt"/>
              </a:rPr>
              <a:t>megelőzés céljából.</a:t>
            </a:r>
            <a:endParaRPr lang="hu-HU" sz="20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51421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hu-HU" sz="2400" b="1" dirty="0">
                <a:latin typeface="+mj-lt"/>
              </a:rPr>
              <a:t>Ellátási csomag</a:t>
            </a:r>
            <a:br>
              <a:rPr lang="hu-HU" sz="2400" b="1" dirty="0">
                <a:latin typeface="+mj-lt"/>
              </a:rPr>
            </a:br>
            <a:r>
              <a:rPr lang="hu-HU" sz="2400" b="1" dirty="0">
                <a:latin typeface="+mj-lt"/>
              </a:rPr>
              <a:t>(Betegellátó osztályon)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91792" y="1628800"/>
            <a:ext cx="10972800" cy="4205064"/>
          </a:xfrm>
        </p:spPr>
        <p:txBody>
          <a:bodyPr vert="horz" lIns="91440" tIns="45720" rIns="91440" bIns="45720" rtlCol="0">
            <a:noAutofit/>
          </a:bodyPr>
          <a:lstStyle/>
          <a:p>
            <a:pPr marL="457200" indent="-457200">
              <a:lnSpc>
                <a:spcPct val="100000"/>
              </a:lnSpc>
              <a:spcAft>
                <a:spcPts val="2400"/>
              </a:spcAft>
              <a:buFont typeface="+mj-lt"/>
              <a:buAutoNum type="arabicPeriod"/>
            </a:pPr>
            <a:r>
              <a:rPr lang="hu-HU" sz="2000" dirty="0" smtClean="0">
                <a:solidFill>
                  <a:schemeClr val="tx1"/>
                </a:solidFill>
                <a:latin typeface="+mn-lt"/>
              </a:rPr>
              <a:t>Kockázatbecslés </a:t>
            </a:r>
            <a:r>
              <a:rPr lang="hu-HU" sz="2000" dirty="0">
                <a:solidFill>
                  <a:schemeClr val="tx1"/>
                </a:solidFill>
                <a:latin typeface="+mn-lt"/>
              </a:rPr>
              <a:t>végzése MRSA szűrés </a:t>
            </a:r>
            <a:r>
              <a:rPr lang="hu-HU" sz="2000" dirty="0" smtClean="0">
                <a:solidFill>
                  <a:schemeClr val="tx1"/>
                </a:solidFill>
                <a:latin typeface="+mn-lt"/>
              </a:rPr>
              <a:t>szükségességének elbírálására</a:t>
            </a:r>
            <a:endParaRPr lang="hu-HU" sz="2000" dirty="0">
              <a:solidFill>
                <a:schemeClr val="tx1"/>
              </a:solidFill>
              <a:latin typeface="+mn-lt"/>
            </a:endParaRPr>
          </a:p>
          <a:p>
            <a:pPr marL="457200" indent="-457200">
              <a:lnSpc>
                <a:spcPct val="100000"/>
              </a:lnSpc>
              <a:spcAft>
                <a:spcPts val="2400"/>
              </a:spcAft>
              <a:buFont typeface="+mj-lt"/>
              <a:buAutoNum type="arabicPeriod"/>
            </a:pPr>
            <a:r>
              <a:rPr lang="hu-HU" sz="2000" dirty="0">
                <a:solidFill>
                  <a:schemeClr val="tx1"/>
                </a:solidFill>
                <a:latin typeface="+mn-lt"/>
              </a:rPr>
              <a:t>Műtét előtti betegfürdetés</a:t>
            </a:r>
          </a:p>
          <a:p>
            <a:pPr marL="457200" indent="-457200">
              <a:lnSpc>
                <a:spcPct val="100000"/>
              </a:lnSpc>
              <a:spcAft>
                <a:spcPts val="2400"/>
              </a:spcAft>
              <a:buFont typeface="+mj-lt"/>
              <a:buAutoNum type="arabicPeriod"/>
            </a:pPr>
            <a:r>
              <a:rPr lang="hu-HU" sz="2000" dirty="0">
                <a:solidFill>
                  <a:schemeClr val="tx1"/>
                </a:solidFill>
                <a:latin typeface="+mn-lt"/>
              </a:rPr>
              <a:t>Szőrzet rutinszerű eltávolítása nem ajánlott</a:t>
            </a:r>
          </a:p>
          <a:p>
            <a:pPr marL="457200" indent="-457200">
              <a:lnSpc>
                <a:spcPct val="100000"/>
              </a:lnSpc>
              <a:spcAft>
                <a:spcPts val="2400"/>
              </a:spcAft>
              <a:buFont typeface="+mj-lt"/>
              <a:buAutoNum type="arabicPeriod"/>
            </a:pPr>
            <a:r>
              <a:rPr lang="hu-HU" sz="2000" dirty="0">
                <a:solidFill>
                  <a:schemeClr val="tx1"/>
                </a:solidFill>
                <a:latin typeface="+mn-lt"/>
              </a:rPr>
              <a:t>A műtét után az elsődlegesen zárt seb fedőkötése 48 órán át </a:t>
            </a:r>
            <a:r>
              <a:rPr lang="hu-HU" sz="2000" dirty="0" smtClean="0">
                <a:solidFill>
                  <a:schemeClr val="tx1"/>
                </a:solidFill>
                <a:latin typeface="+mn-lt"/>
              </a:rPr>
              <a:t>maradjon </a:t>
            </a:r>
            <a:r>
              <a:rPr lang="hu-HU" sz="2000" dirty="0">
                <a:solidFill>
                  <a:schemeClr val="tx1"/>
                </a:solidFill>
                <a:latin typeface="+mn-lt"/>
              </a:rPr>
              <a:t>érintetlen, amennyiben nincs ellentétes indikáció</a:t>
            </a:r>
          </a:p>
          <a:p>
            <a:pPr marL="457200" indent="-457200">
              <a:lnSpc>
                <a:spcPct val="100000"/>
              </a:lnSpc>
              <a:spcAft>
                <a:spcPts val="2400"/>
              </a:spcAft>
              <a:buFont typeface="+mj-lt"/>
              <a:buAutoNum type="arabicPeriod"/>
            </a:pPr>
            <a:r>
              <a:rPr lang="hu-HU" sz="2000" dirty="0" smtClean="0">
                <a:solidFill>
                  <a:schemeClr val="tx1"/>
                </a:solidFill>
                <a:latin typeface="+mn-lt"/>
              </a:rPr>
              <a:t>Kötelező </a:t>
            </a:r>
            <a:r>
              <a:rPr lang="hu-HU" sz="2000" dirty="0">
                <a:solidFill>
                  <a:schemeClr val="tx1"/>
                </a:solidFill>
                <a:latin typeface="+mn-lt"/>
              </a:rPr>
              <a:t>a kézfertőtlenítés a sebkezelés előtt és után</a:t>
            </a:r>
          </a:p>
          <a:p>
            <a:pPr marL="457200" indent="-457200">
              <a:lnSpc>
                <a:spcPct val="100000"/>
              </a:lnSpc>
              <a:spcAft>
                <a:spcPts val="2400"/>
              </a:spcAft>
              <a:buFont typeface="+mj-lt"/>
              <a:buAutoNum type="arabicPeriod"/>
            </a:pPr>
            <a:r>
              <a:rPr lang="hu-HU" sz="2000" dirty="0">
                <a:solidFill>
                  <a:schemeClr val="tx1"/>
                </a:solidFill>
                <a:latin typeface="+mn-lt"/>
              </a:rPr>
              <a:t>Posztoperatív sebkötözés aszeptikus módon, érintés </a:t>
            </a:r>
            <a:r>
              <a:rPr lang="hu-HU" sz="2000" dirty="0" smtClean="0">
                <a:solidFill>
                  <a:schemeClr val="tx1"/>
                </a:solidFill>
                <a:latin typeface="+mn-lt"/>
              </a:rPr>
              <a:t>nélküli technikával</a:t>
            </a:r>
            <a:r>
              <a:rPr lang="hu-HU" sz="2000" dirty="0">
                <a:solidFill>
                  <a:schemeClr val="tx1"/>
                </a:solidFill>
                <a:latin typeface="+mn-lt"/>
              </a:rPr>
              <a:t>, hagyományos kötszerrel történjen</a:t>
            </a:r>
          </a:p>
          <a:p>
            <a:pPr marL="457200" indent="-457200">
              <a:lnSpc>
                <a:spcPct val="100000"/>
              </a:lnSpc>
              <a:spcAft>
                <a:spcPts val="2400"/>
              </a:spcAft>
              <a:buFont typeface="+mj-lt"/>
              <a:buAutoNum type="arabicPeriod"/>
            </a:pPr>
            <a:endParaRPr lang="hu-HU" sz="2000" dirty="0">
              <a:solidFill>
                <a:schemeClr val="tx1"/>
              </a:solidFill>
              <a:latin typeface="+mn-lt"/>
            </a:endParaRPr>
          </a:p>
          <a:p>
            <a:pPr marL="457200" indent="-457200">
              <a:lnSpc>
                <a:spcPct val="100000"/>
              </a:lnSpc>
              <a:spcAft>
                <a:spcPts val="2400"/>
              </a:spcAft>
              <a:buFont typeface="+mj-lt"/>
              <a:buAutoNum type="arabicPeriod"/>
            </a:pPr>
            <a:endParaRPr lang="hu-HU" sz="2000" dirty="0">
              <a:solidFill>
                <a:schemeClr val="tx1"/>
              </a:solidFill>
              <a:latin typeface="+mn-lt"/>
            </a:endParaRPr>
          </a:p>
          <a:p>
            <a:pPr marL="457200" indent="-457200">
              <a:lnSpc>
                <a:spcPct val="100000"/>
              </a:lnSpc>
              <a:spcAft>
                <a:spcPts val="2400"/>
              </a:spcAft>
              <a:buFont typeface="+mj-lt"/>
              <a:buAutoNum type="arabicPeriod"/>
            </a:pPr>
            <a:endParaRPr lang="hu-HU" sz="20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5705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hu-HU" sz="2400" b="1" dirty="0">
                <a:latin typeface="+mj-lt"/>
              </a:rPr>
              <a:t>Ellátási csomag</a:t>
            </a:r>
            <a:br>
              <a:rPr lang="hu-HU" sz="2400" b="1" dirty="0">
                <a:latin typeface="+mj-lt"/>
              </a:rPr>
            </a:br>
            <a:r>
              <a:rPr lang="hu-HU" sz="2400" b="1" dirty="0">
                <a:latin typeface="+mj-lt"/>
              </a:rPr>
              <a:t>(műtőben alkalmazandó)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19403" y="2204866"/>
            <a:ext cx="10972800" cy="2304255"/>
          </a:xfrm>
        </p:spPr>
        <p:txBody>
          <a:bodyPr vert="horz" lIns="91440" tIns="45720" rIns="91440" bIns="45720" rtlCol="0">
            <a:noAutofit/>
          </a:bodyPr>
          <a:lstStyle/>
          <a:p>
            <a:pPr marL="457200" indent="-457200">
              <a:lnSpc>
                <a:spcPct val="100000"/>
              </a:lnSpc>
              <a:spcAft>
                <a:spcPts val="2400"/>
              </a:spcAft>
              <a:buFont typeface="+mj-lt"/>
              <a:buAutoNum type="arabicPeriod"/>
            </a:pPr>
            <a:r>
              <a:rPr lang="hu-HU" sz="2000" dirty="0" smtClean="0">
                <a:solidFill>
                  <a:schemeClr val="tx1"/>
                </a:solidFill>
                <a:latin typeface="+mn-lt"/>
              </a:rPr>
              <a:t>Antibiotikum </a:t>
            </a:r>
            <a:r>
              <a:rPr lang="hu-HU" sz="2000" dirty="0">
                <a:solidFill>
                  <a:schemeClr val="tx1"/>
                </a:solidFill>
                <a:latin typeface="+mn-lt"/>
              </a:rPr>
              <a:t>profilaxis helyes alkalmazása</a:t>
            </a:r>
          </a:p>
          <a:p>
            <a:pPr marL="457200" indent="-457200">
              <a:lnSpc>
                <a:spcPct val="100000"/>
              </a:lnSpc>
              <a:spcAft>
                <a:spcPts val="2400"/>
              </a:spcAft>
              <a:buFont typeface="+mj-lt"/>
              <a:buAutoNum type="arabicPeriod"/>
            </a:pPr>
            <a:r>
              <a:rPr lang="hu-HU" sz="2000" dirty="0" smtClean="0">
                <a:solidFill>
                  <a:schemeClr val="tx1"/>
                </a:solidFill>
                <a:latin typeface="+mn-lt"/>
              </a:rPr>
              <a:t>Műtéti </a:t>
            </a:r>
            <a:r>
              <a:rPr lang="hu-HU" sz="2000" dirty="0">
                <a:solidFill>
                  <a:schemeClr val="tx1"/>
                </a:solidFill>
                <a:latin typeface="+mn-lt"/>
              </a:rPr>
              <a:t>bőrterület fertőtlenítése </a:t>
            </a:r>
          </a:p>
          <a:p>
            <a:pPr marL="457200" indent="-457200">
              <a:lnSpc>
                <a:spcPct val="100000"/>
              </a:lnSpc>
              <a:spcAft>
                <a:spcPts val="2400"/>
              </a:spcAft>
              <a:buFont typeface="+mj-lt"/>
              <a:buAutoNum type="arabicPeriod"/>
            </a:pPr>
            <a:r>
              <a:rPr lang="hu-HU" sz="2000" dirty="0" smtClean="0">
                <a:solidFill>
                  <a:schemeClr val="tx1"/>
                </a:solidFill>
                <a:latin typeface="+mn-lt"/>
              </a:rPr>
              <a:t>Betegmelegítés </a:t>
            </a:r>
            <a:r>
              <a:rPr lang="hu-HU" sz="2000" dirty="0">
                <a:solidFill>
                  <a:schemeClr val="tx1"/>
                </a:solidFill>
                <a:latin typeface="+mn-lt"/>
              </a:rPr>
              <a:t>&gt; 36 ⁰C testhőmérséklet fenntartása</a:t>
            </a:r>
          </a:p>
          <a:p>
            <a:pPr marL="457200" indent="-457200">
              <a:lnSpc>
                <a:spcPct val="100000"/>
              </a:lnSpc>
              <a:spcAft>
                <a:spcPts val="2400"/>
              </a:spcAft>
              <a:buFont typeface="+mj-lt"/>
              <a:buAutoNum type="arabicPeriod"/>
            </a:pPr>
            <a:r>
              <a:rPr lang="hu-HU" sz="2000" dirty="0" err="1" smtClean="0">
                <a:solidFill>
                  <a:schemeClr val="tx1"/>
                </a:solidFill>
                <a:latin typeface="+mn-lt"/>
              </a:rPr>
              <a:t>Perioperatív</a:t>
            </a:r>
            <a:r>
              <a:rPr lang="hu-HU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hu-HU" sz="2000" dirty="0">
                <a:solidFill>
                  <a:schemeClr val="tx1"/>
                </a:solidFill>
                <a:latin typeface="+mn-lt"/>
              </a:rPr>
              <a:t>vércukor monitorozás diabéteszes betegnél kötelező</a:t>
            </a:r>
          </a:p>
          <a:p>
            <a:pPr marL="457200" indent="-457200">
              <a:lnSpc>
                <a:spcPct val="100000"/>
              </a:lnSpc>
              <a:spcAft>
                <a:spcPts val="2400"/>
              </a:spcAft>
              <a:buFont typeface="+mj-lt"/>
              <a:buAutoNum type="arabicPeriod"/>
            </a:pPr>
            <a:r>
              <a:rPr lang="hu-HU" sz="2000" dirty="0" smtClean="0">
                <a:solidFill>
                  <a:schemeClr val="tx1"/>
                </a:solidFill>
                <a:latin typeface="+mn-lt"/>
              </a:rPr>
              <a:t>Műtét </a:t>
            </a:r>
            <a:r>
              <a:rPr lang="hu-HU" sz="2000" dirty="0">
                <a:solidFill>
                  <a:schemeClr val="tx1"/>
                </a:solidFill>
                <a:latin typeface="+mn-lt"/>
              </a:rPr>
              <a:t>alatti optimális </a:t>
            </a:r>
            <a:r>
              <a:rPr lang="hu-HU" sz="2000" dirty="0" err="1">
                <a:solidFill>
                  <a:schemeClr val="tx1"/>
                </a:solidFill>
                <a:latin typeface="+mn-lt"/>
              </a:rPr>
              <a:t>oxigenizáció</a:t>
            </a:r>
            <a:r>
              <a:rPr lang="hu-HU" sz="2000" dirty="0">
                <a:solidFill>
                  <a:schemeClr val="tx1"/>
                </a:solidFill>
                <a:latin typeface="+mn-lt"/>
              </a:rPr>
              <a:t> </a:t>
            </a:r>
          </a:p>
          <a:p>
            <a:pPr marL="457200" indent="-457200">
              <a:lnSpc>
                <a:spcPct val="100000"/>
              </a:lnSpc>
              <a:spcAft>
                <a:spcPts val="2400"/>
              </a:spcAft>
              <a:buFont typeface="+mj-lt"/>
              <a:buAutoNum type="arabicPeriod"/>
            </a:pPr>
            <a:endParaRPr lang="hu-HU" sz="20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08104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hu-HU" sz="2400" b="1" dirty="0">
                <a:latin typeface="+mj-lt"/>
              </a:rPr>
              <a:t>Ellátási csomag auditlap</a:t>
            </a: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6095146"/>
              </p:ext>
            </p:extLst>
          </p:nvPr>
        </p:nvGraphicFramePr>
        <p:xfrm>
          <a:off x="2783631" y="1445102"/>
          <a:ext cx="5715751" cy="5296265"/>
        </p:xfrm>
        <a:graphic>
          <a:graphicData uri="http://schemas.openxmlformats.org/drawingml/2006/table">
            <a:tbl>
              <a:tblPr firstRow="1" firstCol="1" bandRow="1"/>
              <a:tblGrid>
                <a:gridCol w="4279111">
                  <a:extLst>
                    <a:ext uri="{9D8B030D-6E8A-4147-A177-3AD203B41FA5}">
                      <a16:colId xmlns="" xmlns:a16="http://schemas.microsoft.com/office/drawing/2014/main" val="1039367616"/>
                    </a:ext>
                  </a:extLst>
                </a:gridCol>
                <a:gridCol w="718320">
                  <a:extLst>
                    <a:ext uri="{9D8B030D-6E8A-4147-A177-3AD203B41FA5}">
                      <a16:colId xmlns="" xmlns:a16="http://schemas.microsoft.com/office/drawing/2014/main" val="3377469522"/>
                    </a:ext>
                  </a:extLst>
                </a:gridCol>
                <a:gridCol w="718320">
                  <a:extLst>
                    <a:ext uri="{9D8B030D-6E8A-4147-A177-3AD203B41FA5}">
                      <a16:colId xmlns="" xmlns:a16="http://schemas.microsoft.com/office/drawing/2014/main" val="471264899"/>
                    </a:ext>
                  </a:extLst>
                </a:gridCol>
              </a:tblGrid>
              <a:tr h="832522">
                <a:tc gridSpan="3"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hu-HU" sz="7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Alapadatok</a:t>
                      </a:r>
                      <a:endParaRPr lang="hu-HU" sz="7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hu-HU" sz="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Dátum (év/hó/nap és óra:perc):</a:t>
                      </a:r>
                    </a:p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hu-HU" sz="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Intézmény és osztály/részleg neve:</a:t>
                      </a:r>
                    </a:p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hu-HU" sz="7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Auditált</a:t>
                      </a:r>
                      <a:r>
                        <a:rPr lang="hu-HU" sz="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dolgozó neve:                           </a:t>
                      </a:r>
                    </a:p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hu-HU" sz="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hu-HU" sz="7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Auditáló</a:t>
                      </a:r>
                      <a:r>
                        <a:rPr lang="hu-HU" sz="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személy neve, munkahelye:</a:t>
                      </a:r>
                    </a:p>
                  </a:txBody>
                  <a:tcPr marL="55953" marR="559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52273704"/>
                  </a:ext>
                </a:extLst>
              </a:tr>
              <a:tr h="463754">
                <a:tc rowSpan="2"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hu-HU" sz="7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Kövesse a műtétet, a műtött beteg ellátását, és a látottaknak megfelelően töltse ki az audit adatlapot!</a:t>
                      </a:r>
                      <a:endParaRPr lang="hu-HU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953" marR="559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hu-HU" sz="7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Az egyes ellátási csomagelemek alkalmazásának értékelése</a:t>
                      </a:r>
                      <a:endParaRPr lang="hu-HU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953" marR="559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06037203"/>
                  </a:ext>
                </a:extLst>
              </a:tr>
              <a:tr h="231877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hu-HU" sz="7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Teljesül</a:t>
                      </a:r>
                      <a:endParaRPr lang="hu-HU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953" marR="559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hu-HU" sz="7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Nem teljesül</a:t>
                      </a:r>
                      <a:endParaRPr lang="hu-HU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953" marR="559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52830953"/>
                  </a:ext>
                </a:extLst>
              </a:tr>
              <a:tr h="231877"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hu-HU" sz="7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Beteg fürdetése: </a:t>
                      </a:r>
                      <a:r>
                        <a:rPr lang="hu-H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műtéthez legközelebb eső időpontban, a műtő területén kívül.</a:t>
                      </a:r>
                    </a:p>
                  </a:txBody>
                  <a:tcPr marL="55953" marR="559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hu-HU" sz="7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hu-HU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953" marR="559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hu-HU" sz="7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hu-HU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953" marR="559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230072795"/>
                  </a:ext>
                </a:extLst>
              </a:tr>
              <a:tr h="660276"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hu-HU" sz="7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Szőrzet eltávolítsa:</a:t>
                      </a:r>
                      <a:r>
                        <a:rPr lang="hu-H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amennyiben feltétlenül szükséges, történjen a műtőn kívül, közvetlenül a műtét előtt. </a:t>
                      </a:r>
                    </a:p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hu-H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 borotva elkerülése ajánlott, lehetőség szerint egyszer használatos, cserélhető fejjel rendelkező sebészi nyírókészülék (epilátor) vagy epiláló krém alkalmazását részesítsük előnyben. </a:t>
                      </a:r>
                    </a:p>
                  </a:txBody>
                  <a:tcPr marL="55953" marR="559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hu-HU" sz="7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hu-HU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953" marR="559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hu-HU" sz="7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hu-HU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953" marR="559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520131332"/>
                  </a:ext>
                </a:extLst>
              </a:tr>
              <a:tr h="347816"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hu-HU" sz="7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AB profilaxis indikációja:</a:t>
                      </a:r>
                      <a:r>
                        <a:rPr lang="hu-HU" sz="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olyan tiszta műtétnél, melynél </a:t>
                      </a:r>
                      <a:r>
                        <a:rPr lang="hu-HU" sz="7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implantátumbeültetés</a:t>
                      </a:r>
                      <a:r>
                        <a:rPr lang="hu-HU" sz="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történik, tiszta szennyezett ill. szennyezett műtétnél. </a:t>
                      </a:r>
                    </a:p>
                  </a:txBody>
                  <a:tcPr marL="55953" marR="559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hu-HU" sz="7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hu-HU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953" marR="559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hu-HU" sz="7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hu-HU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953" marR="559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554203737"/>
                  </a:ext>
                </a:extLst>
              </a:tr>
              <a:tr h="463754"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hu-HU" sz="7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AB profilaxis időzítése, adagja: </a:t>
                      </a:r>
                      <a:r>
                        <a:rPr lang="hu-H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bemetszés előtt 60 perccel, vértelenítésben végzett műtét esetén a mandzsetta felfújását megelőzően min. 15 perccel történjen meg, egy adag. Ismételt dózis: 3 órán túli műtét, ill. masszív vérzés esetén.</a:t>
                      </a:r>
                    </a:p>
                  </a:txBody>
                  <a:tcPr marL="55953" marR="559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hu-HU" sz="7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hu-HU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953" marR="559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hu-HU" sz="7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hu-HU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953" marR="559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562242475"/>
                  </a:ext>
                </a:extLst>
              </a:tr>
              <a:tr h="241144"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hu-HU" sz="7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Bőrfertőtlenítés: </a:t>
                      </a:r>
                      <a:r>
                        <a:rPr lang="hu-H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erre a célra engedéllyel rendelkező szerrel, megfelelő behatási idő betartásával.</a:t>
                      </a:r>
                    </a:p>
                  </a:txBody>
                  <a:tcPr marL="55953" marR="559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hu-HU" sz="7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hu-HU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953" marR="559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hu-HU" sz="7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hu-HU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953" marR="559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873097357"/>
                  </a:ext>
                </a:extLst>
              </a:tr>
              <a:tr h="347816"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hu-HU" sz="7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Műtét alatti testhőmérséklet: 36 ⁰C  feletti testhőmérséklet</a:t>
                      </a:r>
                      <a:r>
                        <a:rPr lang="hu-H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fenntartása. Az iv. alkalmazott folyadékpótlást ill. a vérkészítményeket is testhőmérsékletre kell melegíteni. </a:t>
                      </a:r>
                    </a:p>
                  </a:txBody>
                  <a:tcPr marL="55953" marR="559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hu-HU" sz="7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hu-HU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953" marR="559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hu-HU" sz="7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hu-HU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953" marR="559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44525451"/>
                  </a:ext>
                </a:extLst>
              </a:tr>
              <a:tr h="347816"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hu-HU" sz="7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Optimális oxigenizáció: </a:t>
                      </a:r>
                      <a:r>
                        <a:rPr lang="hu-H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Műtét alatti biztosítani kell az optimális oxigenizációt  (O</a:t>
                      </a:r>
                      <a:r>
                        <a:rPr lang="hu-HU" sz="700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 </a:t>
                      </a:r>
                      <a:r>
                        <a:rPr lang="hu-H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szaturáció  &gt; 85%). A műtét alatt és a műtétet követő 2–6 órán keresztül a beteget monitorozni kell. </a:t>
                      </a:r>
                    </a:p>
                  </a:txBody>
                  <a:tcPr marL="55953" marR="559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hu-HU" sz="7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hu-HU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953" marR="559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hu-HU" sz="7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hu-HU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953" marR="559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73047271"/>
                  </a:ext>
                </a:extLst>
              </a:tr>
              <a:tr h="241144"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hu-HU" sz="7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Vércukorszint-monitorozás: </a:t>
                      </a:r>
                      <a:r>
                        <a:rPr lang="hu-H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diabéteszes betegek esetén kötelező a perioperatív vércukorszint-monitorozás.</a:t>
                      </a:r>
                    </a:p>
                  </a:txBody>
                  <a:tcPr marL="55953" marR="559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hu-HU" sz="7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hu-HU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953" marR="559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hu-HU" sz="7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hu-HU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953" marR="559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18267500"/>
                  </a:ext>
                </a:extLst>
              </a:tr>
              <a:tr h="765897"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hu-HU" sz="7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Aszeptikus sebellátás: </a:t>
                      </a:r>
                      <a:r>
                        <a:rPr lang="hu-H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 steril fedőkötés cseréjét érintés nélküli technikával szükséges végezni. Nem ajánlott semmilyen típusú modern kötszer alkalmazása primeren zárt sebek esetén műtéti sebfertőzés-megelőzés céljából.</a:t>
                      </a:r>
                    </a:p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hu-HU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hu-HU" sz="7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hu-HU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953" marR="559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hu-HU" sz="7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hu-HU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953" marR="559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hu-HU" sz="7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hu-HU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953" marR="559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92753755"/>
                  </a:ext>
                </a:extLst>
              </a:tr>
              <a:tr h="120572"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hu-HU" sz="7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Értékelés: valamennyi ellátási csomagelem teljesül</a:t>
                      </a:r>
                      <a:endParaRPr lang="hu-HU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953" marR="559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hu-HU" sz="7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IGEN</a:t>
                      </a:r>
                      <a:endParaRPr lang="hu-HU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953" marR="559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hu-HU" sz="7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NEM</a:t>
                      </a:r>
                      <a:endParaRPr lang="hu-HU" sz="7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953" marR="559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4152919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9549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77092" y="44624"/>
            <a:ext cx="8771236" cy="936104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u-HU" sz="2400" b="1" dirty="0">
                <a:latin typeface="+mj-lt"/>
              </a:rPr>
              <a:t>Javaslatok az ajánlások intézményi bevezetésére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853136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00000"/>
              </a:lnSpc>
              <a:spcAft>
                <a:spcPts val="2400"/>
              </a:spcAft>
            </a:pPr>
            <a:r>
              <a:rPr lang="hu-HU" sz="2000" dirty="0">
                <a:solidFill>
                  <a:schemeClr val="tx1"/>
                </a:solidFill>
                <a:latin typeface="+mn-lt"/>
              </a:rPr>
              <a:t>Intézményvezetés támogató </a:t>
            </a:r>
            <a:r>
              <a:rPr lang="hu-HU" sz="2000" dirty="0" smtClean="0">
                <a:solidFill>
                  <a:schemeClr val="tx1"/>
                </a:solidFill>
                <a:latin typeface="+mn-lt"/>
              </a:rPr>
              <a:t>magatartása.</a:t>
            </a:r>
            <a:endParaRPr lang="hu-HU" sz="2000" dirty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100000"/>
              </a:lnSpc>
              <a:spcAft>
                <a:spcPts val="2400"/>
              </a:spcAft>
            </a:pPr>
            <a:r>
              <a:rPr lang="hu-HU" sz="2000" dirty="0">
                <a:solidFill>
                  <a:schemeClr val="tx1"/>
                </a:solidFill>
                <a:latin typeface="+mn-lt"/>
              </a:rPr>
              <a:t>Tárgyi feltételek </a:t>
            </a:r>
            <a:r>
              <a:rPr lang="hu-HU" sz="2000" dirty="0" smtClean="0">
                <a:solidFill>
                  <a:schemeClr val="tx1"/>
                </a:solidFill>
                <a:latin typeface="+mn-lt"/>
              </a:rPr>
              <a:t>biztosítása.</a:t>
            </a:r>
            <a:endParaRPr lang="hu-HU" sz="2000" dirty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100000"/>
              </a:lnSpc>
              <a:spcAft>
                <a:spcPts val="2400"/>
              </a:spcAft>
            </a:pPr>
            <a:r>
              <a:rPr lang="hu-HU" sz="2000" dirty="0">
                <a:solidFill>
                  <a:schemeClr val="tx1"/>
                </a:solidFill>
                <a:latin typeface="+mn-lt"/>
              </a:rPr>
              <a:t>Orvosok, ápolók személyes </a:t>
            </a:r>
            <a:r>
              <a:rPr lang="hu-HU" sz="2000" dirty="0" smtClean="0">
                <a:solidFill>
                  <a:schemeClr val="tx1"/>
                </a:solidFill>
                <a:latin typeface="+mn-lt"/>
              </a:rPr>
              <a:t>elköteleződése.</a:t>
            </a:r>
            <a:endParaRPr lang="hu-HU" sz="2000" dirty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100000"/>
              </a:lnSpc>
              <a:spcAft>
                <a:spcPts val="2400"/>
              </a:spcAft>
            </a:pPr>
            <a:r>
              <a:rPr lang="hu-HU" sz="2000" dirty="0">
                <a:solidFill>
                  <a:schemeClr val="tx1"/>
                </a:solidFill>
                <a:latin typeface="+mn-lt"/>
              </a:rPr>
              <a:t>Jó gyakorlatok alkalmazásában példamutató </a:t>
            </a:r>
            <a:r>
              <a:rPr lang="hu-HU" sz="2000" dirty="0" smtClean="0">
                <a:solidFill>
                  <a:schemeClr val="tx1"/>
                </a:solidFill>
                <a:latin typeface="+mn-lt"/>
              </a:rPr>
              <a:t>szakemberek.</a:t>
            </a:r>
            <a:endParaRPr lang="hu-HU" sz="2000" dirty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100000"/>
              </a:lnSpc>
              <a:spcAft>
                <a:spcPts val="2400"/>
              </a:spcAft>
            </a:pPr>
            <a:r>
              <a:rPr lang="hu-HU" sz="2000" dirty="0">
                <a:solidFill>
                  <a:schemeClr val="tx1"/>
                </a:solidFill>
                <a:latin typeface="+mn-lt"/>
              </a:rPr>
              <a:t>A betegbiztonság kultúrájának erősítése a közvetlen betegellátásban résztvevők </a:t>
            </a:r>
            <a:r>
              <a:rPr lang="hu-HU" sz="2000" dirty="0" smtClean="0">
                <a:solidFill>
                  <a:schemeClr val="tx1"/>
                </a:solidFill>
                <a:latin typeface="+mn-lt"/>
              </a:rPr>
              <a:t>körében.</a:t>
            </a:r>
            <a:endParaRPr lang="hu-HU" sz="2000" dirty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100000"/>
              </a:lnSpc>
              <a:spcAft>
                <a:spcPts val="2400"/>
              </a:spcAft>
            </a:pPr>
            <a:r>
              <a:rPr lang="hu-HU" sz="2000" dirty="0">
                <a:solidFill>
                  <a:schemeClr val="tx1"/>
                </a:solidFill>
                <a:latin typeface="+mn-lt"/>
              </a:rPr>
              <a:t>Intézményi Infekciókontroll és Antibiotikum Bizottság 	</a:t>
            </a:r>
            <a:r>
              <a:rPr lang="hu-HU" sz="2000" dirty="0" smtClean="0">
                <a:solidFill>
                  <a:schemeClr val="tx1"/>
                </a:solidFill>
                <a:latin typeface="+mn-lt"/>
              </a:rPr>
              <a:t>- </a:t>
            </a:r>
            <a:r>
              <a:rPr lang="hu-HU" sz="2000" dirty="0">
                <a:solidFill>
                  <a:schemeClr val="tx1"/>
                </a:solidFill>
                <a:latin typeface="+mn-lt"/>
              </a:rPr>
              <a:t>célok </a:t>
            </a:r>
            <a:r>
              <a:rPr lang="hu-HU" sz="2000" dirty="0" smtClean="0">
                <a:solidFill>
                  <a:schemeClr val="tx1"/>
                </a:solidFill>
                <a:latin typeface="+mn-lt"/>
              </a:rPr>
              <a:t>megfogalmazása</a:t>
            </a:r>
          </a:p>
          <a:p>
            <a:pPr lvl="1">
              <a:lnSpc>
                <a:spcPct val="100000"/>
              </a:lnSpc>
              <a:spcAft>
                <a:spcPts val="2400"/>
              </a:spcAft>
            </a:pPr>
            <a:r>
              <a:rPr lang="hu-HU" sz="2000" dirty="0">
                <a:latin typeface="+mn-lt"/>
              </a:rPr>
              <a:t>gyakorlati megvalósítás </a:t>
            </a:r>
            <a:r>
              <a:rPr lang="hu-HU" sz="2000" dirty="0" smtClean="0">
                <a:latin typeface="+mn-lt"/>
              </a:rPr>
              <a:t>lépései,</a:t>
            </a:r>
            <a:endParaRPr lang="hu-HU" sz="2000" dirty="0">
              <a:latin typeface="+mn-lt"/>
            </a:endParaRPr>
          </a:p>
          <a:p>
            <a:pPr lvl="1">
              <a:lnSpc>
                <a:spcPct val="100000"/>
              </a:lnSpc>
              <a:spcAft>
                <a:spcPts val="2400"/>
              </a:spcAft>
            </a:pPr>
            <a:r>
              <a:rPr lang="hu-HU" sz="2000" dirty="0" smtClean="0">
                <a:solidFill>
                  <a:schemeClr val="tx1"/>
                </a:solidFill>
                <a:latin typeface="+mn-lt"/>
              </a:rPr>
              <a:t>monitoring</a:t>
            </a:r>
            <a:r>
              <a:rPr lang="hu-HU" sz="2000" dirty="0">
                <a:solidFill>
                  <a:schemeClr val="tx1"/>
                </a:solidFill>
                <a:latin typeface="+mn-lt"/>
              </a:rPr>
              <a:t>, ellenőrzés, </a:t>
            </a:r>
            <a:r>
              <a:rPr lang="hu-HU" sz="2000" dirty="0" smtClean="0">
                <a:solidFill>
                  <a:schemeClr val="tx1"/>
                </a:solidFill>
                <a:latin typeface="+mn-lt"/>
              </a:rPr>
              <a:t>visszacsatolás-</a:t>
            </a:r>
            <a:endParaRPr lang="hu-HU" sz="2000" dirty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100000"/>
              </a:lnSpc>
              <a:spcAft>
                <a:spcPts val="2400"/>
              </a:spcAft>
            </a:pPr>
            <a:endParaRPr lang="hu-HU" sz="2000" dirty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100000"/>
              </a:lnSpc>
              <a:spcAft>
                <a:spcPts val="2400"/>
              </a:spcAft>
            </a:pPr>
            <a:endParaRPr lang="hu-HU" sz="2000" dirty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100000"/>
              </a:lnSpc>
              <a:spcAft>
                <a:spcPts val="2400"/>
              </a:spcAft>
            </a:pPr>
            <a:endParaRPr lang="hu-HU" sz="2000" dirty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100000"/>
              </a:lnSpc>
              <a:spcAft>
                <a:spcPts val="2400"/>
              </a:spcAft>
            </a:pPr>
            <a:endParaRPr lang="hu-HU" sz="2000" dirty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100000"/>
              </a:lnSpc>
              <a:spcAft>
                <a:spcPts val="2400"/>
              </a:spcAft>
            </a:pPr>
            <a:endParaRPr lang="hu-HU" sz="20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6273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b="1" dirty="0" smtClean="0"/>
              <a:t>Célkitűzés</a:t>
            </a:r>
            <a:endParaRPr lang="hu-HU" sz="2800" b="1" dirty="0"/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853136"/>
          </a:xfrm>
        </p:spPr>
        <p:txBody>
          <a:bodyPr>
            <a:normAutofit lnSpcReduction="10000"/>
          </a:bodyPr>
          <a:lstStyle/>
          <a:p>
            <a:r>
              <a:rPr lang="hu-HU" sz="2000" dirty="0" smtClean="0">
                <a:solidFill>
                  <a:schemeClr val="tx1"/>
                </a:solidFill>
                <a:latin typeface="+mj-lt"/>
              </a:rPr>
              <a:t>A legfrissebb irodalmi adatokra támaszkodva szakmai ajánlást megfogalmazni </a:t>
            </a:r>
            <a:r>
              <a:rPr lang="hu-HU" sz="2000" dirty="0">
                <a:solidFill>
                  <a:schemeClr val="tx1"/>
                </a:solidFill>
                <a:latin typeface="+mj-lt"/>
              </a:rPr>
              <a:t>a műtéti sebfertőzések megelőzésére a pre-, </a:t>
            </a:r>
            <a:r>
              <a:rPr lang="hu-HU" sz="2000" dirty="0" err="1">
                <a:solidFill>
                  <a:schemeClr val="tx1"/>
                </a:solidFill>
                <a:latin typeface="+mj-lt"/>
              </a:rPr>
              <a:t>intra</a:t>
            </a:r>
            <a:r>
              <a:rPr lang="hu-HU" sz="2000" dirty="0">
                <a:solidFill>
                  <a:schemeClr val="tx1"/>
                </a:solidFill>
                <a:latin typeface="+mj-lt"/>
              </a:rPr>
              <a:t>- és posztoperatív időszakok tennivalóinak </a:t>
            </a:r>
            <a:r>
              <a:rPr lang="hu-HU" sz="2000" dirty="0" smtClean="0">
                <a:solidFill>
                  <a:schemeClr val="tx1"/>
                </a:solidFill>
                <a:latin typeface="+mj-lt"/>
              </a:rPr>
              <a:t>vonatkozásában a rendelkezésre álló erőforrások, lehetőségek magyarországi adottságok figyelembevételével.</a:t>
            </a:r>
          </a:p>
          <a:p>
            <a:pPr marL="0" indent="0">
              <a:buNone/>
            </a:pPr>
            <a:endParaRPr lang="hu-HU" sz="2000" dirty="0" smtClean="0">
              <a:solidFill>
                <a:schemeClr val="tx1"/>
              </a:solidFill>
              <a:latin typeface="+mj-lt"/>
            </a:endParaRPr>
          </a:p>
          <a:p>
            <a:r>
              <a:rPr lang="hu-HU" sz="2000" dirty="0" smtClean="0">
                <a:solidFill>
                  <a:schemeClr val="tx1"/>
                </a:solidFill>
                <a:latin typeface="+mj-lt"/>
              </a:rPr>
              <a:t>Iránymutatást </a:t>
            </a:r>
            <a:r>
              <a:rPr lang="hu-HU" sz="2000" dirty="0">
                <a:solidFill>
                  <a:schemeClr val="tx1"/>
                </a:solidFill>
                <a:latin typeface="+mj-lt"/>
              </a:rPr>
              <a:t>adjon valamennyi műtéti eljárás és bármilyen korú betegpopuláció ellátása esetén a műtéti sebfertőzés kialakulásának megelőzésére és ezen keresztül a betegellátás minőségének fejlesztésére, az ellátás biztonságának </a:t>
            </a:r>
            <a:r>
              <a:rPr lang="hu-HU" sz="2000" dirty="0" smtClean="0">
                <a:solidFill>
                  <a:schemeClr val="tx1"/>
                </a:solidFill>
                <a:latin typeface="+mj-lt"/>
              </a:rPr>
              <a:t>növelésére.  </a:t>
            </a:r>
          </a:p>
          <a:p>
            <a:endParaRPr lang="hu-HU" sz="2000" dirty="0">
              <a:solidFill>
                <a:schemeClr val="tx1"/>
              </a:solidFill>
              <a:latin typeface="+mj-lt"/>
            </a:endParaRPr>
          </a:p>
          <a:p>
            <a:r>
              <a:rPr lang="hu-HU" sz="2000" dirty="0">
                <a:solidFill>
                  <a:schemeClr val="tx1"/>
                </a:solidFill>
                <a:latin typeface="+mj-lt"/>
              </a:rPr>
              <a:t>A célpopuláció elsődlegesen a műtéti team minden </a:t>
            </a:r>
            <a:r>
              <a:rPr lang="hu-HU" sz="2000" dirty="0" smtClean="0">
                <a:solidFill>
                  <a:schemeClr val="tx1"/>
                </a:solidFill>
                <a:latin typeface="+mj-lt"/>
              </a:rPr>
              <a:t>tagja és </a:t>
            </a:r>
            <a:r>
              <a:rPr lang="hu-HU" sz="2000" dirty="0">
                <a:solidFill>
                  <a:schemeClr val="tx1"/>
                </a:solidFill>
                <a:latin typeface="+mj-lt"/>
              </a:rPr>
              <a:t>mindenki más, aki a műtői működés megvalósításában részt vesz</a:t>
            </a:r>
            <a:r>
              <a:rPr lang="hu-HU" sz="2000" dirty="0" smtClean="0">
                <a:solidFill>
                  <a:schemeClr val="tx1"/>
                </a:solidFill>
                <a:latin typeface="+mj-lt"/>
              </a:rPr>
              <a:t>                                                 </a:t>
            </a:r>
            <a:endParaRPr lang="hu-HU" sz="2000" dirty="0">
              <a:solidFill>
                <a:schemeClr val="tx1"/>
              </a:solidFill>
              <a:latin typeface="+mj-lt"/>
            </a:endParaRPr>
          </a:p>
          <a:p>
            <a:endParaRPr lang="hu-HU" sz="20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9585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/>
          <p:cNvSpPr>
            <a:spLocks noGrp="1"/>
          </p:cNvSpPr>
          <p:nvPr>
            <p:ph type="title"/>
          </p:nvPr>
        </p:nvSpPr>
        <p:spPr>
          <a:xfrm>
            <a:off x="597318" y="260648"/>
            <a:ext cx="10971290" cy="576064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u-HU" sz="2400" b="1" dirty="0">
                <a:latin typeface="+mj-lt"/>
              </a:rPr>
              <a:t>Javaslatok az ajánlások </a:t>
            </a:r>
            <a:r>
              <a:rPr lang="hu-HU" sz="2400" b="1" dirty="0" smtClean="0">
                <a:latin typeface="+mj-lt"/>
              </a:rPr>
              <a:t/>
            </a:r>
            <a:br>
              <a:rPr lang="hu-HU" sz="2400" b="1" dirty="0" smtClean="0">
                <a:latin typeface="+mj-lt"/>
              </a:rPr>
            </a:br>
            <a:r>
              <a:rPr lang="hu-HU" sz="2400" b="1" dirty="0" smtClean="0">
                <a:latin typeface="+mj-lt"/>
              </a:rPr>
              <a:t>intézményi </a:t>
            </a:r>
            <a:r>
              <a:rPr lang="hu-HU" sz="2400" b="1" dirty="0">
                <a:latin typeface="+mj-lt"/>
              </a:rPr>
              <a:t>bevezetésére</a:t>
            </a:r>
            <a:br>
              <a:rPr lang="hu-HU" sz="2400" b="1" dirty="0">
                <a:latin typeface="+mj-lt"/>
              </a:rPr>
            </a:br>
            <a:r>
              <a:rPr lang="hu-HU" sz="2400" b="1" dirty="0">
                <a:latin typeface="+mj-lt"/>
              </a:rPr>
              <a:t>oktatás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78622" y="1600201"/>
            <a:ext cx="4646757" cy="4525963"/>
          </a:xfrm>
          <a:prstGeom prst="rect">
            <a:avLst/>
          </a:prstGeom>
        </p:spPr>
      </p:pic>
      <p:pic>
        <p:nvPicPr>
          <p:cNvPr id="11" name="Tartalom helye 3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770655" y="1600201"/>
            <a:ext cx="4238691" cy="4525963"/>
          </a:xfrm>
          <a:prstGeom prst="rect">
            <a:avLst/>
          </a:prstGeom>
        </p:spPr>
      </p:pic>
      <p:sp>
        <p:nvSpPr>
          <p:cNvPr id="13" name="Szövegdoboz 12"/>
          <p:cNvSpPr txBox="1"/>
          <p:nvPr/>
        </p:nvSpPr>
        <p:spPr>
          <a:xfrm>
            <a:off x="978622" y="6119336"/>
            <a:ext cx="46467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900" dirty="0" smtClean="0"/>
              <a:t>WHO Global </a:t>
            </a:r>
            <a:r>
              <a:rPr lang="hu-HU" sz="900" dirty="0" err="1" smtClean="0"/>
              <a:t>Guidelines</a:t>
            </a:r>
            <a:r>
              <a:rPr lang="hu-HU" sz="900" dirty="0" smtClean="0"/>
              <a:t> </a:t>
            </a:r>
            <a:r>
              <a:rPr lang="hu-HU" sz="900" dirty="0" err="1" smtClean="0"/>
              <a:t>for</a:t>
            </a:r>
            <a:r>
              <a:rPr lang="hu-HU" sz="900" dirty="0" smtClean="0"/>
              <a:t> </a:t>
            </a:r>
            <a:r>
              <a:rPr lang="hu-HU" sz="900" dirty="0" err="1" smtClean="0"/>
              <a:t>the</a:t>
            </a:r>
            <a:r>
              <a:rPr lang="hu-HU" sz="900" dirty="0" smtClean="0"/>
              <a:t> </a:t>
            </a:r>
            <a:r>
              <a:rPr lang="hu-HU" sz="900" dirty="0" err="1"/>
              <a:t>P</a:t>
            </a:r>
            <a:r>
              <a:rPr lang="hu-HU" sz="900" dirty="0" err="1" smtClean="0"/>
              <a:t>revention</a:t>
            </a:r>
            <a:r>
              <a:rPr lang="hu-HU" sz="900" dirty="0" smtClean="0"/>
              <a:t> of </a:t>
            </a:r>
            <a:r>
              <a:rPr lang="hu-HU" sz="900" dirty="0" err="1" smtClean="0"/>
              <a:t>Surgical</a:t>
            </a:r>
            <a:r>
              <a:rPr lang="hu-HU" sz="900" dirty="0" smtClean="0"/>
              <a:t> Site </a:t>
            </a:r>
            <a:r>
              <a:rPr lang="hu-HU" sz="900" dirty="0" err="1" smtClean="0"/>
              <a:t>Infection</a:t>
            </a:r>
            <a:r>
              <a:rPr lang="hu-HU" sz="900" dirty="0" smtClean="0"/>
              <a:t> 2016.</a:t>
            </a:r>
            <a:endParaRPr lang="hu-HU" sz="900" dirty="0"/>
          </a:p>
        </p:txBody>
      </p:sp>
    </p:spTree>
    <p:extLst>
      <p:ext uri="{BB962C8B-B14F-4D97-AF65-F5344CB8AC3E}">
        <p14:creationId xmlns:p14="http://schemas.microsoft.com/office/powerpoint/2010/main" val="56129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434346" y="4325319"/>
            <a:ext cx="8303255" cy="384043"/>
          </a:xfrm>
        </p:spPr>
        <p:txBody>
          <a:bodyPr>
            <a:normAutofit fontScale="90000"/>
          </a:bodyPr>
          <a:lstStyle/>
          <a:p>
            <a:r>
              <a:rPr lang="hu-HU" dirty="0"/>
              <a:t>Dr. </a:t>
            </a:r>
            <a:r>
              <a:rPr lang="hu-HU" dirty="0" err="1" smtClean="0"/>
              <a:t>rauth</a:t>
            </a:r>
            <a:r>
              <a:rPr lang="hu-HU" dirty="0" smtClean="0"/>
              <a:t> erika– főorvos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434346" y="1768643"/>
            <a:ext cx="9502921" cy="1930399"/>
          </a:xfrm>
        </p:spPr>
        <p:txBody>
          <a:bodyPr>
            <a:normAutofit/>
          </a:bodyPr>
          <a:lstStyle/>
          <a:p>
            <a:r>
              <a:rPr lang="hu-HU" sz="4267" spc="-70" dirty="0"/>
              <a:t>KÖSZÖNÖM MEGTISZTELŐ</a:t>
            </a:r>
            <a:br>
              <a:rPr lang="hu-HU" sz="4267" spc="-70" dirty="0"/>
            </a:br>
            <a:r>
              <a:rPr lang="hu-HU" sz="4267" spc="-70" dirty="0"/>
              <a:t>A FIGYELMET!</a:t>
            </a:r>
          </a:p>
        </p:txBody>
      </p:sp>
    </p:spTree>
    <p:extLst>
      <p:ext uri="{BB962C8B-B14F-4D97-AF65-F5344CB8AC3E}">
        <p14:creationId xmlns:p14="http://schemas.microsoft.com/office/powerpoint/2010/main" val="3218742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77092" y="44624"/>
            <a:ext cx="9203284" cy="936104"/>
          </a:xfrm>
        </p:spPr>
        <p:txBody>
          <a:bodyPr>
            <a:normAutofit/>
          </a:bodyPr>
          <a:lstStyle/>
          <a:p>
            <a:r>
              <a:rPr lang="hu-HU" sz="2800" b="1" dirty="0"/>
              <a:t>Műtéti sebfertőzések jelentősége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484784"/>
            <a:ext cx="10972800" cy="452596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hu-HU" sz="2000" dirty="0" smtClean="0">
                <a:solidFill>
                  <a:schemeClr val="tx1"/>
                </a:solidFill>
                <a:latin typeface="+mj-lt"/>
              </a:rPr>
              <a:t>A műtéti sebfertőzés a második leggyakoribb fertőzés típus, 22%-a az összes kórházi fertőzésnek.</a:t>
            </a:r>
          </a:p>
          <a:p>
            <a:pPr marL="0" indent="0">
              <a:spcAft>
                <a:spcPts val="600"/>
              </a:spcAft>
              <a:buNone/>
            </a:pPr>
            <a:endParaRPr lang="hu-HU" sz="2000" dirty="0" smtClean="0">
              <a:solidFill>
                <a:schemeClr val="tx1"/>
              </a:solidFill>
              <a:latin typeface="+mj-lt"/>
            </a:endParaRPr>
          </a:p>
          <a:p>
            <a:pPr>
              <a:spcAft>
                <a:spcPts val="600"/>
              </a:spcAft>
            </a:pPr>
            <a:r>
              <a:rPr lang="hu-HU" sz="2000" dirty="0" smtClean="0">
                <a:solidFill>
                  <a:schemeClr val="tx1"/>
                </a:solidFill>
                <a:latin typeface="+mj-lt"/>
              </a:rPr>
              <a:t>NNSR  OSZIR rendszere 2016-ban 20 műtéti kategóriát regisztrált, a jelentett műtétek 3,3 %-a volt pozitív.</a:t>
            </a:r>
          </a:p>
          <a:p>
            <a:pPr marL="0" indent="0">
              <a:spcAft>
                <a:spcPts val="600"/>
              </a:spcAft>
              <a:buNone/>
            </a:pPr>
            <a:endParaRPr lang="hu-HU" sz="2000" dirty="0" smtClean="0">
              <a:solidFill>
                <a:schemeClr val="tx1"/>
              </a:solidFill>
              <a:latin typeface="+mj-lt"/>
            </a:endParaRPr>
          </a:p>
          <a:p>
            <a:pPr>
              <a:spcAft>
                <a:spcPts val="600"/>
              </a:spcAft>
            </a:pPr>
            <a:r>
              <a:rPr lang="hu-HU" sz="2000" dirty="0" smtClean="0">
                <a:solidFill>
                  <a:schemeClr val="tx1"/>
                </a:solidFill>
                <a:latin typeface="+mj-lt"/>
              </a:rPr>
              <a:t>Leggyakoribb kórokozók </a:t>
            </a:r>
            <a:r>
              <a:rPr lang="hu-HU" sz="2000" i="1" dirty="0" err="1">
                <a:solidFill>
                  <a:schemeClr val="tx1"/>
                </a:solidFill>
                <a:latin typeface="+mj-lt"/>
              </a:rPr>
              <a:t>Enterococcus</a:t>
            </a:r>
            <a:r>
              <a:rPr lang="hu-HU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hu-HU" sz="2000" dirty="0" err="1">
                <a:solidFill>
                  <a:schemeClr val="tx1"/>
                </a:solidFill>
                <a:latin typeface="+mj-lt"/>
              </a:rPr>
              <a:t>spp</a:t>
            </a:r>
            <a:r>
              <a:rPr lang="hu-HU" sz="2000" dirty="0">
                <a:solidFill>
                  <a:schemeClr val="tx1"/>
                </a:solidFill>
                <a:latin typeface="+mj-lt"/>
              </a:rPr>
              <a:t>. (21,7%),</a:t>
            </a:r>
            <a:r>
              <a:rPr lang="hu-HU" sz="20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hu-HU" sz="2000" i="1" dirty="0" err="1">
                <a:solidFill>
                  <a:schemeClr val="tx1"/>
                </a:solidFill>
                <a:latin typeface="+mj-lt"/>
              </a:rPr>
              <a:t>Escherichia</a:t>
            </a:r>
            <a:r>
              <a:rPr lang="hu-HU" sz="2000" i="1" dirty="0">
                <a:solidFill>
                  <a:schemeClr val="tx1"/>
                </a:solidFill>
                <a:latin typeface="+mj-lt"/>
              </a:rPr>
              <a:t> coli</a:t>
            </a:r>
            <a:r>
              <a:rPr lang="hu-HU" sz="2000" dirty="0">
                <a:solidFill>
                  <a:schemeClr val="tx1"/>
                </a:solidFill>
                <a:latin typeface="+mj-lt"/>
              </a:rPr>
              <a:t> (19,5</a:t>
            </a:r>
            <a:r>
              <a:rPr lang="hu-HU" sz="2000" dirty="0" smtClean="0">
                <a:solidFill>
                  <a:schemeClr val="tx1"/>
                </a:solidFill>
                <a:latin typeface="+mj-lt"/>
              </a:rPr>
              <a:t>%) volt.</a:t>
            </a:r>
          </a:p>
          <a:p>
            <a:pPr>
              <a:spcAft>
                <a:spcPts val="600"/>
              </a:spcAft>
            </a:pPr>
            <a:endParaRPr lang="hu-HU" sz="2000" dirty="0">
              <a:solidFill>
                <a:schemeClr val="tx1"/>
              </a:solidFill>
              <a:latin typeface="+mj-lt"/>
            </a:endParaRPr>
          </a:p>
          <a:p>
            <a:pPr>
              <a:spcAft>
                <a:spcPts val="600"/>
              </a:spcAft>
            </a:pPr>
            <a:r>
              <a:rPr lang="hu-HU" sz="2000" dirty="0" smtClean="0">
                <a:solidFill>
                  <a:schemeClr val="tx1"/>
                </a:solidFill>
                <a:latin typeface="+mj-lt"/>
              </a:rPr>
              <a:t>Megelőzés lehetősége</a:t>
            </a:r>
          </a:p>
          <a:p>
            <a:pPr>
              <a:spcAft>
                <a:spcPts val="600"/>
              </a:spcAft>
            </a:pPr>
            <a:endParaRPr lang="hu-HU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42802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77092" y="44624"/>
            <a:ext cx="9275292" cy="936104"/>
          </a:xfrm>
        </p:spPr>
        <p:txBody>
          <a:bodyPr>
            <a:normAutofit/>
          </a:bodyPr>
          <a:lstStyle/>
          <a:p>
            <a:r>
              <a:rPr lang="hu-HU" sz="2400" b="1" dirty="0" smtClean="0"/>
              <a:t>Műtéti sebfertőzés kockázati tényezői</a:t>
            </a:r>
            <a:endParaRPr lang="hu-HU" sz="24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31371" y="1340768"/>
            <a:ext cx="11760629" cy="4997152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hu-HU" sz="2000" dirty="0" smtClean="0">
                <a:solidFill>
                  <a:schemeClr val="tx1"/>
                </a:solidFill>
                <a:latin typeface="+mj-lt"/>
              </a:rPr>
              <a:t>Pácienssel összefüggő rizikótényezők:</a:t>
            </a:r>
          </a:p>
          <a:p>
            <a:pPr marL="0" indent="0">
              <a:spcAft>
                <a:spcPts val="0"/>
              </a:spcAft>
              <a:buNone/>
            </a:pPr>
            <a:r>
              <a:rPr lang="hu-HU" sz="2000" dirty="0">
                <a:solidFill>
                  <a:schemeClr val="tx1"/>
                </a:solidFill>
                <a:latin typeface="+mj-lt"/>
              </a:rPr>
              <a:t>	</a:t>
            </a:r>
            <a:r>
              <a:rPr lang="hu-HU" sz="2000" dirty="0" smtClean="0">
                <a:solidFill>
                  <a:schemeClr val="tx1"/>
                </a:solidFill>
                <a:latin typeface="+mj-lt"/>
              </a:rPr>
              <a:t>- aktuális immunstátusz (életkor, tápláltsági állapot, alapbetegségek)</a:t>
            </a:r>
          </a:p>
          <a:p>
            <a:pPr marL="0" indent="0">
              <a:spcAft>
                <a:spcPts val="0"/>
              </a:spcAft>
              <a:buNone/>
            </a:pPr>
            <a:r>
              <a:rPr lang="hu-HU" sz="2000" dirty="0">
                <a:solidFill>
                  <a:schemeClr val="tx1"/>
                </a:solidFill>
                <a:latin typeface="+mj-lt"/>
              </a:rPr>
              <a:t>	</a:t>
            </a:r>
            <a:r>
              <a:rPr lang="hu-HU" sz="2000" dirty="0" smtClean="0">
                <a:solidFill>
                  <a:schemeClr val="tx1"/>
                </a:solidFill>
                <a:latin typeface="+mj-lt"/>
              </a:rPr>
              <a:t>- szervezetben fennálló kolonizáció, fertőzés</a:t>
            </a:r>
          </a:p>
          <a:p>
            <a:pPr marL="0" indent="0">
              <a:spcAft>
                <a:spcPts val="0"/>
              </a:spcAft>
              <a:buNone/>
            </a:pPr>
            <a:r>
              <a:rPr lang="hu-HU" sz="2000" dirty="0">
                <a:solidFill>
                  <a:schemeClr val="tx1"/>
                </a:solidFill>
                <a:latin typeface="+mj-lt"/>
              </a:rPr>
              <a:t>	</a:t>
            </a:r>
            <a:r>
              <a:rPr lang="hu-HU" sz="2000" dirty="0" smtClean="0">
                <a:solidFill>
                  <a:schemeClr val="tx1"/>
                </a:solidFill>
                <a:latin typeface="+mj-lt"/>
              </a:rPr>
              <a:t>- hosszú </a:t>
            </a:r>
            <a:r>
              <a:rPr lang="hu-HU" sz="2000" dirty="0" err="1" smtClean="0">
                <a:solidFill>
                  <a:schemeClr val="tx1"/>
                </a:solidFill>
                <a:latin typeface="+mj-lt"/>
              </a:rPr>
              <a:t>preoperatív</a:t>
            </a:r>
            <a:r>
              <a:rPr lang="hu-HU" sz="2000" dirty="0" smtClean="0">
                <a:solidFill>
                  <a:schemeClr val="tx1"/>
                </a:solidFill>
                <a:latin typeface="+mj-lt"/>
              </a:rPr>
              <a:t> kórházi tartózkodás</a:t>
            </a:r>
          </a:p>
          <a:p>
            <a:pPr marL="0" indent="0">
              <a:spcAft>
                <a:spcPts val="0"/>
              </a:spcAft>
              <a:buNone/>
            </a:pPr>
            <a:endParaRPr lang="hu-HU" sz="2000" dirty="0" smtClean="0">
              <a:solidFill>
                <a:schemeClr val="tx1"/>
              </a:solidFill>
              <a:latin typeface="+mj-lt"/>
            </a:endParaRPr>
          </a:p>
          <a:p>
            <a:pPr>
              <a:spcAft>
                <a:spcPts val="0"/>
              </a:spcAft>
            </a:pPr>
            <a:r>
              <a:rPr lang="hu-HU" sz="2000" dirty="0" err="1" smtClean="0">
                <a:solidFill>
                  <a:schemeClr val="tx1"/>
                </a:solidFill>
                <a:latin typeface="+mj-lt"/>
              </a:rPr>
              <a:t>Intraoperatív</a:t>
            </a:r>
            <a:r>
              <a:rPr lang="hu-HU" sz="2000" dirty="0" smtClean="0">
                <a:solidFill>
                  <a:schemeClr val="tx1"/>
                </a:solidFill>
                <a:latin typeface="+mj-lt"/>
              </a:rPr>
              <a:t> rizikótényezők:</a:t>
            </a:r>
          </a:p>
          <a:p>
            <a:pPr marL="0" indent="0">
              <a:spcAft>
                <a:spcPts val="0"/>
              </a:spcAft>
              <a:buNone/>
            </a:pPr>
            <a:r>
              <a:rPr lang="hu-HU" sz="2000" dirty="0">
                <a:solidFill>
                  <a:schemeClr val="tx1"/>
                </a:solidFill>
                <a:latin typeface="+mj-lt"/>
              </a:rPr>
              <a:t>	</a:t>
            </a:r>
            <a:r>
              <a:rPr lang="hu-HU" sz="2000" dirty="0" smtClean="0">
                <a:solidFill>
                  <a:schemeClr val="tx1"/>
                </a:solidFill>
                <a:latin typeface="+mj-lt"/>
              </a:rPr>
              <a:t>- helytelen műtéti bemosakodás</a:t>
            </a:r>
          </a:p>
          <a:p>
            <a:pPr marL="0" indent="0">
              <a:spcAft>
                <a:spcPts val="0"/>
              </a:spcAft>
              <a:buNone/>
            </a:pPr>
            <a:r>
              <a:rPr lang="hu-HU" sz="2000" dirty="0">
                <a:solidFill>
                  <a:schemeClr val="tx1"/>
                </a:solidFill>
                <a:latin typeface="+mj-lt"/>
              </a:rPr>
              <a:t>	</a:t>
            </a:r>
            <a:r>
              <a:rPr lang="hu-HU" sz="2000" dirty="0" smtClean="0">
                <a:solidFill>
                  <a:schemeClr val="tx1"/>
                </a:solidFill>
                <a:latin typeface="+mj-lt"/>
              </a:rPr>
              <a:t>- korai szőrzeteltávolítás</a:t>
            </a:r>
          </a:p>
          <a:p>
            <a:pPr marL="0" indent="0">
              <a:spcAft>
                <a:spcPts val="0"/>
              </a:spcAft>
              <a:buNone/>
            </a:pPr>
            <a:r>
              <a:rPr lang="hu-HU" sz="2000" dirty="0">
                <a:solidFill>
                  <a:schemeClr val="tx1"/>
                </a:solidFill>
                <a:latin typeface="+mj-lt"/>
              </a:rPr>
              <a:t>	</a:t>
            </a:r>
            <a:r>
              <a:rPr lang="hu-HU" sz="2000" dirty="0" smtClean="0">
                <a:solidFill>
                  <a:schemeClr val="tx1"/>
                </a:solidFill>
                <a:latin typeface="+mj-lt"/>
              </a:rPr>
              <a:t>- helytelen műtét előtti bőrfertőtlenítés</a:t>
            </a:r>
          </a:p>
          <a:p>
            <a:pPr marL="0" indent="0">
              <a:spcAft>
                <a:spcPts val="0"/>
              </a:spcAft>
              <a:buNone/>
            </a:pPr>
            <a:r>
              <a:rPr lang="hu-HU" sz="2000" dirty="0">
                <a:solidFill>
                  <a:schemeClr val="tx1"/>
                </a:solidFill>
                <a:latin typeface="+mj-lt"/>
              </a:rPr>
              <a:t>	</a:t>
            </a:r>
            <a:r>
              <a:rPr lang="hu-HU" sz="2000" dirty="0" smtClean="0">
                <a:solidFill>
                  <a:schemeClr val="tx1"/>
                </a:solidFill>
                <a:latin typeface="+mj-lt"/>
              </a:rPr>
              <a:t>- hosszú műtéti időtartam</a:t>
            </a:r>
          </a:p>
          <a:p>
            <a:pPr marL="0" indent="0">
              <a:spcAft>
                <a:spcPts val="0"/>
              </a:spcAft>
              <a:buNone/>
            </a:pPr>
            <a:r>
              <a:rPr lang="hu-HU" sz="2000" dirty="0">
                <a:solidFill>
                  <a:schemeClr val="tx1"/>
                </a:solidFill>
                <a:latin typeface="+mj-lt"/>
              </a:rPr>
              <a:t>	</a:t>
            </a:r>
            <a:r>
              <a:rPr lang="hu-HU" sz="2000" dirty="0" smtClean="0">
                <a:solidFill>
                  <a:schemeClr val="tx1"/>
                </a:solidFill>
                <a:latin typeface="+mj-lt"/>
              </a:rPr>
              <a:t>- nem kíméletes műtéti technika (bevérzés, szövetroncsolás)</a:t>
            </a:r>
          </a:p>
          <a:p>
            <a:pPr marL="0" indent="0">
              <a:spcAft>
                <a:spcPts val="0"/>
              </a:spcAft>
              <a:buNone/>
            </a:pPr>
            <a:r>
              <a:rPr lang="hu-HU" sz="2000" dirty="0">
                <a:solidFill>
                  <a:schemeClr val="tx1"/>
                </a:solidFill>
                <a:latin typeface="+mj-lt"/>
              </a:rPr>
              <a:t>	</a:t>
            </a:r>
            <a:r>
              <a:rPr lang="hu-HU" sz="2000" dirty="0" smtClean="0">
                <a:solidFill>
                  <a:schemeClr val="tx1"/>
                </a:solidFill>
                <a:latin typeface="+mj-lt"/>
              </a:rPr>
              <a:t>- idegeb test jelenléte, </a:t>
            </a:r>
            <a:r>
              <a:rPr lang="hu-HU" sz="2000" dirty="0" err="1" smtClean="0">
                <a:solidFill>
                  <a:schemeClr val="tx1"/>
                </a:solidFill>
                <a:latin typeface="+mj-lt"/>
              </a:rPr>
              <a:t>drain</a:t>
            </a:r>
            <a:r>
              <a:rPr lang="hu-HU" sz="2000" dirty="0" smtClean="0">
                <a:solidFill>
                  <a:schemeClr val="tx1"/>
                </a:solidFill>
                <a:latin typeface="+mj-lt"/>
              </a:rPr>
              <a:t> alkalmazás</a:t>
            </a:r>
          </a:p>
          <a:p>
            <a:pPr marL="0" indent="0">
              <a:spcAft>
                <a:spcPts val="0"/>
              </a:spcAft>
              <a:buNone/>
            </a:pPr>
            <a:r>
              <a:rPr lang="hu-HU" sz="2000" dirty="0">
                <a:solidFill>
                  <a:schemeClr val="tx1"/>
                </a:solidFill>
                <a:latin typeface="+mj-lt"/>
              </a:rPr>
              <a:t>	</a:t>
            </a:r>
            <a:r>
              <a:rPr lang="hu-HU" sz="2000" dirty="0" smtClean="0">
                <a:solidFill>
                  <a:schemeClr val="tx1"/>
                </a:solidFill>
                <a:latin typeface="+mj-lt"/>
              </a:rPr>
              <a:t>- műtét alatti </a:t>
            </a:r>
            <a:r>
              <a:rPr lang="hu-HU" sz="2000" dirty="0" err="1" smtClean="0">
                <a:solidFill>
                  <a:schemeClr val="tx1"/>
                </a:solidFill>
                <a:latin typeface="+mj-lt"/>
              </a:rPr>
              <a:t>hipotermia</a:t>
            </a:r>
            <a:r>
              <a:rPr lang="hu-HU" sz="2000" dirty="0" smtClean="0">
                <a:solidFill>
                  <a:schemeClr val="tx1"/>
                </a:solidFill>
                <a:latin typeface="+mj-lt"/>
              </a:rPr>
              <a:t>, </a:t>
            </a:r>
            <a:r>
              <a:rPr lang="hu-HU" sz="2000" dirty="0" err="1" smtClean="0">
                <a:solidFill>
                  <a:schemeClr val="tx1"/>
                </a:solidFill>
                <a:latin typeface="+mj-lt"/>
              </a:rPr>
              <a:t>hipotenzió</a:t>
            </a:r>
            <a:endParaRPr lang="hu-HU" sz="2000" dirty="0" smtClean="0">
              <a:solidFill>
                <a:schemeClr val="tx1"/>
              </a:solidFill>
              <a:latin typeface="+mj-lt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hu-HU" sz="2000" dirty="0">
                <a:solidFill>
                  <a:schemeClr val="tx1"/>
                </a:solidFill>
                <a:latin typeface="+mj-lt"/>
              </a:rPr>
              <a:t>	</a:t>
            </a:r>
            <a:r>
              <a:rPr lang="hu-HU" sz="2000" dirty="0" smtClean="0">
                <a:solidFill>
                  <a:schemeClr val="tx1"/>
                </a:solidFill>
                <a:latin typeface="+mj-lt"/>
              </a:rPr>
              <a:t>- műtő ventillációs rendszere</a:t>
            </a:r>
          </a:p>
          <a:p>
            <a:pPr marL="0" indent="0">
              <a:spcAft>
                <a:spcPts val="0"/>
              </a:spcAft>
              <a:buNone/>
            </a:pPr>
            <a:r>
              <a:rPr lang="hu-HU" sz="2000" dirty="0">
                <a:solidFill>
                  <a:schemeClr val="tx1"/>
                </a:solidFill>
                <a:latin typeface="+mj-lt"/>
              </a:rPr>
              <a:t>	</a:t>
            </a:r>
            <a:r>
              <a:rPr lang="hu-HU" sz="2000" dirty="0" smtClean="0">
                <a:solidFill>
                  <a:schemeClr val="tx1"/>
                </a:solidFill>
                <a:latin typeface="+mj-lt"/>
              </a:rPr>
              <a:t>- steril anyag minősége</a:t>
            </a:r>
          </a:p>
          <a:p>
            <a:pPr marL="0" indent="0">
              <a:spcAft>
                <a:spcPts val="0"/>
              </a:spcAft>
              <a:buNone/>
            </a:pPr>
            <a:endParaRPr lang="hu-HU" sz="2000" dirty="0" smtClean="0">
              <a:solidFill>
                <a:schemeClr val="tx1"/>
              </a:solidFill>
              <a:latin typeface="+mj-lt"/>
            </a:endParaRPr>
          </a:p>
          <a:p>
            <a:pPr marL="0" indent="0">
              <a:spcAft>
                <a:spcPts val="0"/>
              </a:spcAft>
              <a:buNone/>
            </a:pPr>
            <a:endParaRPr lang="hu-HU" sz="20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960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1424" y="116632"/>
            <a:ext cx="7776864" cy="936104"/>
          </a:xfrm>
        </p:spPr>
        <p:txBody>
          <a:bodyPr>
            <a:normAutofit/>
          </a:bodyPr>
          <a:lstStyle/>
          <a:p>
            <a:r>
              <a:rPr lang="hu-HU" sz="2400" b="1" dirty="0" smtClean="0">
                <a:latin typeface="+mj-lt"/>
              </a:rPr>
              <a:t>Problémaazonosítás  </a:t>
            </a:r>
            <a:br>
              <a:rPr lang="hu-HU" sz="2400" b="1" dirty="0" smtClean="0">
                <a:latin typeface="+mj-lt"/>
              </a:rPr>
            </a:br>
            <a:r>
              <a:rPr lang="hu-HU" sz="2400" b="1" dirty="0" smtClean="0">
                <a:latin typeface="+mj-lt"/>
              </a:rPr>
              <a:t>(Műtéti sebfertőzés </a:t>
            </a:r>
            <a:r>
              <a:rPr lang="hu-HU" sz="2400" b="1" dirty="0" err="1" smtClean="0">
                <a:latin typeface="+mj-lt"/>
              </a:rPr>
              <a:t>surveillance</a:t>
            </a:r>
            <a:r>
              <a:rPr lang="hu-HU" sz="2400" b="1" dirty="0" smtClean="0">
                <a:latin typeface="+mj-lt"/>
              </a:rPr>
              <a:t>)</a:t>
            </a:r>
            <a:endParaRPr lang="hu-HU" sz="2400" b="1" dirty="0">
              <a:latin typeface="+mj-lt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484784"/>
            <a:ext cx="10972800" cy="4925144"/>
          </a:xfrm>
        </p:spPr>
        <p:txBody>
          <a:bodyPr>
            <a:noAutofit/>
          </a:bodyPr>
          <a:lstStyle/>
          <a:p>
            <a:r>
              <a:rPr lang="hu-HU" sz="2000" dirty="0">
                <a:solidFill>
                  <a:schemeClr val="tx1"/>
                </a:solidFill>
                <a:latin typeface="+mj-lt"/>
              </a:rPr>
              <a:t>A hazai, </a:t>
            </a:r>
            <a:r>
              <a:rPr lang="hu-HU" sz="2000" dirty="0" err="1">
                <a:solidFill>
                  <a:schemeClr val="tx1"/>
                </a:solidFill>
                <a:latin typeface="+mj-lt"/>
              </a:rPr>
              <a:t>incidencia</a:t>
            </a:r>
            <a:r>
              <a:rPr lang="hu-HU" sz="2000" dirty="0">
                <a:solidFill>
                  <a:schemeClr val="tx1"/>
                </a:solidFill>
                <a:latin typeface="+mj-lt"/>
              </a:rPr>
              <a:t> alapú sebfertőzés </a:t>
            </a:r>
            <a:r>
              <a:rPr lang="hu-HU" sz="2000" dirty="0" err="1">
                <a:solidFill>
                  <a:schemeClr val="tx1"/>
                </a:solidFill>
                <a:latin typeface="+mj-lt"/>
              </a:rPr>
              <a:t>surveillance</a:t>
            </a:r>
            <a:r>
              <a:rPr lang="hu-HU" sz="2000" dirty="0">
                <a:solidFill>
                  <a:schemeClr val="tx1"/>
                </a:solidFill>
                <a:latin typeface="+mj-lt"/>
              </a:rPr>
              <a:t> program az Európai Unió gyakorlatának megfelelően az ECDC által kidolgozott  standardizált epidemiológiai definíciókat és módszertant alkalmazza. </a:t>
            </a:r>
            <a:endParaRPr lang="hu-HU" sz="2000" dirty="0" smtClean="0">
              <a:solidFill>
                <a:schemeClr val="tx1"/>
              </a:solidFill>
              <a:latin typeface="+mj-lt"/>
            </a:endParaRPr>
          </a:p>
          <a:p>
            <a:r>
              <a:rPr lang="hu-HU" sz="2000" dirty="0" smtClean="0">
                <a:solidFill>
                  <a:schemeClr val="tx1"/>
                </a:solidFill>
                <a:latin typeface="+mj-lt"/>
              </a:rPr>
              <a:t>Ez </a:t>
            </a:r>
            <a:r>
              <a:rPr lang="hu-HU" sz="2000" dirty="0">
                <a:solidFill>
                  <a:schemeClr val="tx1"/>
                </a:solidFill>
                <a:latin typeface="+mj-lt"/>
              </a:rPr>
              <a:t>a módszer támogatja az intézményi szintű műtéti sebfertőzés </a:t>
            </a:r>
            <a:r>
              <a:rPr lang="hu-HU" sz="2000" dirty="0" err="1">
                <a:solidFill>
                  <a:schemeClr val="tx1"/>
                </a:solidFill>
                <a:latin typeface="+mj-lt"/>
              </a:rPr>
              <a:t>monitorozálást</a:t>
            </a:r>
            <a:r>
              <a:rPr lang="hu-HU" sz="2000" dirty="0">
                <a:solidFill>
                  <a:schemeClr val="tx1"/>
                </a:solidFill>
                <a:latin typeface="+mj-lt"/>
              </a:rPr>
              <a:t>, ill. a célzott </a:t>
            </a:r>
            <a:r>
              <a:rPr lang="hu-HU" sz="2000" dirty="0" err="1">
                <a:solidFill>
                  <a:schemeClr val="tx1"/>
                </a:solidFill>
                <a:latin typeface="+mj-lt"/>
              </a:rPr>
              <a:t>surveillance</a:t>
            </a:r>
            <a:r>
              <a:rPr lang="hu-HU" sz="2000" dirty="0">
                <a:solidFill>
                  <a:schemeClr val="tx1"/>
                </a:solidFill>
                <a:latin typeface="+mj-lt"/>
              </a:rPr>
              <a:t> programok kialakítását és működését. </a:t>
            </a:r>
            <a:endParaRPr lang="hu-HU" sz="2000" dirty="0" smtClean="0">
              <a:solidFill>
                <a:schemeClr val="tx1"/>
              </a:solidFill>
              <a:latin typeface="+mj-lt"/>
            </a:endParaRPr>
          </a:p>
          <a:p>
            <a:r>
              <a:rPr lang="hu-HU" sz="2000" dirty="0" smtClean="0">
                <a:solidFill>
                  <a:schemeClr val="tx1"/>
                </a:solidFill>
                <a:latin typeface="+mj-lt"/>
              </a:rPr>
              <a:t>Standard </a:t>
            </a:r>
            <a:r>
              <a:rPr lang="hu-HU" sz="2000" dirty="0">
                <a:solidFill>
                  <a:schemeClr val="tx1"/>
                </a:solidFill>
                <a:latin typeface="+mj-lt"/>
              </a:rPr>
              <a:t>módszertan alapján a tevékenységet képzett személyek végzik, ez alapján történik az adatok elemzése, értékelése, vissza­csatolása, illetve a megelőzést szolgáló intervenciók meghatározása. </a:t>
            </a:r>
            <a:endParaRPr lang="hu-HU" sz="2000" dirty="0" smtClean="0">
              <a:solidFill>
                <a:schemeClr val="tx1"/>
              </a:solidFill>
              <a:latin typeface="+mj-lt"/>
            </a:endParaRPr>
          </a:p>
          <a:p>
            <a:r>
              <a:rPr lang="hu-HU" sz="2000" dirty="0" smtClean="0">
                <a:solidFill>
                  <a:schemeClr val="tx1"/>
                </a:solidFill>
                <a:latin typeface="+mj-lt"/>
              </a:rPr>
              <a:t>Az </a:t>
            </a:r>
            <a:r>
              <a:rPr lang="hu-HU" sz="2000" dirty="0">
                <a:solidFill>
                  <a:schemeClr val="tx1"/>
                </a:solidFill>
                <a:latin typeface="+mj-lt"/>
              </a:rPr>
              <a:t>OSZIR-rendszerben kitöltendő sebfertőzés </a:t>
            </a:r>
            <a:r>
              <a:rPr lang="hu-HU" sz="2000" dirty="0" err="1">
                <a:solidFill>
                  <a:schemeClr val="tx1"/>
                </a:solidFill>
                <a:latin typeface="+mj-lt"/>
              </a:rPr>
              <a:t>surveillance-ra</a:t>
            </a:r>
            <a:r>
              <a:rPr lang="hu-HU" sz="2000" dirty="0">
                <a:solidFill>
                  <a:schemeClr val="tx1"/>
                </a:solidFill>
                <a:latin typeface="+mj-lt"/>
              </a:rPr>
              <a:t> vonatkozó egyéni, elektronikus adatlap számos információt tartalmaz, amely szükséges a sebfertőzési arányok nemzetközi rizikó­index szerinti besorolására és összehasonlítására.</a:t>
            </a:r>
          </a:p>
          <a:p>
            <a:endParaRPr lang="hu-HU" sz="20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31461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597319" y="44624"/>
            <a:ext cx="7994959" cy="936104"/>
          </a:xfrm>
        </p:spPr>
        <p:txBody>
          <a:bodyPr>
            <a:normAutofit/>
          </a:bodyPr>
          <a:lstStyle/>
          <a:p>
            <a:r>
              <a:rPr lang="hu-HU" sz="2400" b="1" dirty="0" smtClean="0">
                <a:latin typeface="+mj-lt"/>
              </a:rPr>
              <a:t>Megelőző ajánlások</a:t>
            </a:r>
            <a:br>
              <a:rPr lang="hu-HU" sz="2400" b="1" dirty="0" smtClean="0">
                <a:latin typeface="+mj-lt"/>
              </a:rPr>
            </a:br>
            <a:r>
              <a:rPr lang="hu-HU" sz="2400" b="1" dirty="0" smtClean="0">
                <a:latin typeface="+mj-lt"/>
              </a:rPr>
              <a:t>Optimális műtéti környezet 1.</a:t>
            </a:r>
            <a:endParaRPr lang="hu-HU" sz="2400" b="1" dirty="0">
              <a:latin typeface="+mj-lt"/>
            </a:endParaRPr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597319" y="1600200"/>
            <a:ext cx="11151029" cy="4925144"/>
          </a:xfrm>
        </p:spPr>
        <p:txBody>
          <a:bodyPr>
            <a:noAutofit/>
          </a:bodyPr>
          <a:lstStyle/>
          <a:p>
            <a:pPr marL="457200" indent="-457200">
              <a:spcAft>
                <a:spcPts val="0"/>
              </a:spcAft>
              <a:buFont typeface="+mj-lt"/>
              <a:buAutoNum type="arabicPeriod"/>
            </a:pPr>
            <a:r>
              <a:rPr lang="hu-HU" sz="2000" dirty="0" smtClean="0">
                <a:solidFill>
                  <a:schemeClr val="tx1"/>
                </a:solidFill>
                <a:latin typeface="+mj-lt"/>
              </a:rPr>
              <a:t>Műtőblokk zónabeosztása</a:t>
            </a:r>
          </a:p>
          <a:p>
            <a:pPr marL="0" indent="0">
              <a:spcAft>
                <a:spcPts val="0"/>
              </a:spcAft>
              <a:buNone/>
            </a:pPr>
            <a:r>
              <a:rPr lang="hu-HU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hu-HU" sz="2000" dirty="0" smtClean="0">
                <a:solidFill>
                  <a:schemeClr val="tx1"/>
                </a:solidFill>
                <a:latin typeface="+mj-lt"/>
              </a:rPr>
              <a:t>       - aszepszis szabályainak megfelelő </a:t>
            </a:r>
            <a:r>
              <a:rPr lang="hu-HU" sz="2000" b="1" dirty="0" smtClean="0">
                <a:solidFill>
                  <a:schemeClr val="tx1"/>
                </a:solidFill>
                <a:latin typeface="+mj-lt"/>
              </a:rPr>
              <a:t>tisztasági zónák</a:t>
            </a:r>
            <a:endParaRPr lang="hu-HU" sz="2000" dirty="0" smtClean="0">
              <a:solidFill>
                <a:schemeClr val="tx1"/>
              </a:solidFill>
              <a:latin typeface="+mj-lt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hu-HU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hu-HU" sz="2000" dirty="0" smtClean="0">
                <a:solidFill>
                  <a:schemeClr val="tx1"/>
                </a:solidFill>
                <a:latin typeface="+mj-lt"/>
              </a:rPr>
              <a:t>       - zsilipelés, közlekedés, viselkedési szabályok pontos </a:t>
            </a:r>
          </a:p>
          <a:p>
            <a:pPr marL="0" indent="0">
              <a:spcAft>
                <a:spcPts val="0"/>
              </a:spcAft>
              <a:buNone/>
            </a:pPr>
            <a:r>
              <a:rPr lang="hu-HU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hu-HU" sz="2000" dirty="0" smtClean="0">
                <a:solidFill>
                  <a:schemeClr val="tx1"/>
                </a:solidFill>
                <a:latin typeface="+mj-lt"/>
              </a:rPr>
              <a:t>         meghatározása </a:t>
            </a:r>
          </a:p>
          <a:p>
            <a:pPr marL="0" indent="0">
              <a:spcAft>
                <a:spcPts val="0"/>
              </a:spcAft>
              <a:buNone/>
            </a:pPr>
            <a:r>
              <a:rPr lang="hu-HU" sz="2000" dirty="0" smtClean="0">
                <a:solidFill>
                  <a:schemeClr val="tx1"/>
                </a:solidFill>
                <a:latin typeface="+mj-lt"/>
              </a:rPr>
              <a:t>2.   Műtő előkészítése a műtétre</a:t>
            </a:r>
          </a:p>
          <a:p>
            <a:pPr marL="0" indent="0">
              <a:spcAft>
                <a:spcPts val="0"/>
              </a:spcAft>
              <a:buNone/>
            </a:pPr>
            <a:r>
              <a:rPr lang="hu-HU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hu-HU" sz="2000" dirty="0" smtClean="0">
                <a:solidFill>
                  <a:schemeClr val="tx1"/>
                </a:solidFill>
                <a:latin typeface="+mj-lt"/>
              </a:rPr>
              <a:t>       - gépek, műszerek, orvostechnikai eszközök tiszta, </a:t>
            </a:r>
          </a:p>
          <a:p>
            <a:pPr marL="0" indent="0">
              <a:spcAft>
                <a:spcPts val="0"/>
              </a:spcAft>
              <a:buNone/>
            </a:pPr>
            <a:r>
              <a:rPr lang="hu-HU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hu-HU" sz="2000" dirty="0" smtClean="0">
                <a:solidFill>
                  <a:schemeClr val="tx1"/>
                </a:solidFill>
                <a:latin typeface="+mj-lt"/>
              </a:rPr>
              <a:t>         fertőtlenített állapotban kell legyen</a:t>
            </a:r>
          </a:p>
          <a:p>
            <a:pPr marL="0" indent="0">
              <a:spcAft>
                <a:spcPts val="0"/>
              </a:spcAft>
              <a:buNone/>
            </a:pPr>
            <a:r>
              <a:rPr lang="hu-HU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hu-HU" sz="2000" dirty="0" smtClean="0">
                <a:solidFill>
                  <a:schemeClr val="tx1"/>
                </a:solidFill>
                <a:latin typeface="+mj-lt"/>
              </a:rPr>
              <a:t>       - orvostechnikai eszközöknek rendelkeznie kell 4/2009. </a:t>
            </a:r>
          </a:p>
          <a:p>
            <a:pPr marL="0" indent="0">
              <a:spcAft>
                <a:spcPts val="0"/>
              </a:spcAft>
              <a:buNone/>
            </a:pPr>
            <a:r>
              <a:rPr lang="hu-HU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hu-HU" sz="2000" dirty="0" smtClean="0">
                <a:solidFill>
                  <a:schemeClr val="tx1"/>
                </a:solidFill>
                <a:latin typeface="+mj-lt"/>
              </a:rPr>
              <a:t>          (III.7.) EüM rendelet alapján engedéllyel</a:t>
            </a:r>
          </a:p>
          <a:p>
            <a:pPr marL="0" indent="0">
              <a:spcAft>
                <a:spcPts val="0"/>
              </a:spcAft>
              <a:buNone/>
            </a:pPr>
            <a:r>
              <a:rPr lang="hu-HU" sz="2000" dirty="0" smtClean="0">
                <a:solidFill>
                  <a:schemeClr val="tx1"/>
                </a:solidFill>
                <a:latin typeface="+mj-lt"/>
              </a:rPr>
              <a:t>3.   Műtői izoláció</a:t>
            </a:r>
          </a:p>
          <a:p>
            <a:pPr marL="0" indent="0">
              <a:spcAft>
                <a:spcPts val="0"/>
              </a:spcAft>
              <a:buNone/>
            </a:pPr>
            <a:r>
              <a:rPr lang="hu-HU" sz="2000" dirty="0" smtClean="0">
                <a:solidFill>
                  <a:schemeClr val="tx1"/>
                </a:solidFill>
                <a:latin typeface="+mj-lt"/>
              </a:rPr>
              <a:t>         - öltözködési szabályok (pl. zsilipbe utcai ruházatba belépni tilos) </a:t>
            </a:r>
          </a:p>
          <a:p>
            <a:pPr marL="0" indent="0">
              <a:spcAft>
                <a:spcPts val="0"/>
              </a:spcAft>
              <a:buNone/>
            </a:pPr>
            <a:r>
              <a:rPr lang="hu-HU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hu-HU" sz="2000" dirty="0" smtClean="0">
                <a:solidFill>
                  <a:schemeClr val="tx1"/>
                </a:solidFill>
                <a:latin typeface="+mj-lt"/>
              </a:rPr>
              <a:t>          egyéni védőeszközök viselésének szabályai</a:t>
            </a:r>
          </a:p>
          <a:p>
            <a:pPr marL="0" indent="0">
              <a:spcAft>
                <a:spcPts val="0"/>
              </a:spcAft>
              <a:buNone/>
            </a:pPr>
            <a:r>
              <a:rPr lang="hu-HU" sz="2000" dirty="0" smtClean="0">
                <a:solidFill>
                  <a:schemeClr val="tx1"/>
                </a:solidFill>
                <a:latin typeface="+mj-lt"/>
              </a:rPr>
              <a:t>         - viselkedési szabályok valamennyi műtőben tartózkodó </a:t>
            </a:r>
          </a:p>
          <a:p>
            <a:pPr marL="0" indent="0">
              <a:spcAft>
                <a:spcPts val="0"/>
              </a:spcAft>
              <a:buNone/>
            </a:pPr>
            <a:r>
              <a:rPr lang="hu-HU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hu-HU" sz="2000" dirty="0" smtClean="0">
                <a:solidFill>
                  <a:schemeClr val="tx1"/>
                </a:solidFill>
                <a:latin typeface="+mj-lt"/>
              </a:rPr>
              <a:t>          személyre vonatkozóan</a:t>
            </a:r>
          </a:p>
        </p:txBody>
      </p:sp>
    </p:spTree>
    <p:extLst>
      <p:ext uri="{BB962C8B-B14F-4D97-AF65-F5344CB8AC3E}">
        <p14:creationId xmlns:p14="http://schemas.microsoft.com/office/powerpoint/2010/main" val="3339561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597319" y="44624"/>
            <a:ext cx="7994959" cy="93610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z="2400" b="1" dirty="0">
                <a:latin typeface="+mj-lt"/>
              </a:rPr>
              <a:t>Megelőző ajánlások</a:t>
            </a:r>
            <a:br>
              <a:rPr lang="hu-HU" sz="2400" b="1" dirty="0">
                <a:latin typeface="+mj-lt"/>
              </a:rPr>
            </a:br>
            <a:r>
              <a:rPr lang="hu-HU" sz="2400" b="1" dirty="0">
                <a:latin typeface="+mj-lt"/>
              </a:rPr>
              <a:t>Optimális műtéti környezet 2.</a:t>
            </a:r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642034" y="1772816"/>
            <a:ext cx="11151029" cy="4925144"/>
          </a:xfrm>
        </p:spPr>
        <p:txBody>
          <a:bodyPr>
            <a:noAutofit/>
          </a:bodyPr>
          <a:lstStyle/>
          <a:p>
            <a:pPr marL="457200" indent="-457200">
              <a:spcAft>
                <a:spcPts val="600"/>
              </a:spcAft>
              <a:buAutoNum type="arabicPeriod" startAt="4"/>
            </a:pPr>
            <a:r>
              <a:rPr lang="hu-HU" sz="2000" dirty="0" smtClean="0">
                <a:solidFill>
                  <a:schemeClr val="tx1"/>
                </a:solidFill>
                <a:latin typeface="+mn-lt"/>
              </a:rPr>
              <a:t>Műtőblokkon belüli tevékenységek, </a:t>
            </a:r>
            <a:r>
              <a:rPr lang="hu-HU" sz="2000" dirty="0" err="1" smtClean="0">
                <a:solidFill>
                  <a:schemeClr val="tx1"/>
                </a:solidFill>
                <a:latin typeface="+mn-lt"/>
              </a:rPr>
              <a:t>invazív</a:t>
            </a:r>
            <a:r>
              <a:rPr lang="hu-HU" sz="2000" dirty="0" smtClean="0">
                <a:solidFill>
                  <a:schemeClr val="tx1"/>
                </a:solidFill>
                <a:latin typeface="+mn-lt"/>
              </a:rPr>
              <a:t> beavatkozások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hu-HU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hu-HU" sz="2000" dirty="0" smtClean="0">
                <a:solidFill>
                  <a:schemeClr val="tx1"/>
                </a:solidFill>
                <a:latin typeface="+mn-lt"/>
              </a:rPr>
              <a:t>     szabályai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hu-HU" sz="2000" dirty="0" smtClean="0">
                <a:solidFill>
                  <a:schemeClr val="tx1"/>
                </a:solidFill>
                <a:latin typeface="+mn-lt"/>
              </a:rPr>
              <a:t>5.   Sebészeti műszerekre vonatkozó előírások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hu-HU" sz="2000" dirty="0" smtClean="0">
                <a:solidFill>
                  <a:schemeClr val="tx1"/>
                </a:solidFill>
                <a:latin typeface="+mn-lt"/>
              </a:rPr>
              <a:t>          - steril anyag felhasználásának szabályai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hu-HU" sz="2000" dirty="0" smtClean="0">
                <a:solidFill>
                  <a:schemeClr val="tx1"/>
                </a:solidFill>
                <a:latin typeface="+mn-lt"/>
              </a:rPr>
              <a:t>6.   Műtői légtechnika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hu-HU" sz="2000" dirty="0" smtClean="0">
                <a:solidFill>
                  <a:schemeClr val="tx1"/>
                </a:solidFill>
                <a:latin typeface="+mn-lt"/>
              </a:rPr>
              <a:t>          - steril klímarendszer,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hu-HU" sz="2000" dirty="0" smtClean="0">
                <a:solidFill>
                  <a:schemeClr val="tx1"/>
                </a:solidFill>
                <a:latin typeface="+mn-lt"/>
              </a:rPr>
              <a:t>          - pozitív nyomáskülönbséggel egyirányú levegőáramlás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hu-HU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hu-HU" sz="2000" dirty="0" smtClean="0">
                <a:solidFill>
                  <a:schemeClr val="tx1"/>
                </a:solidFill>
                <a:latin typeface="+mn-lt"/>
              </a:rPr>
              <a:t>           biztosítása óránként 20-szoros légcserével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hu-HU" sz="2000" dirty="0" smtClean="0">
                <a:solidFill>
                  <a:schemeClr val="tx1"/>
                </a:solidFill>
                <a:latin typeface="+mn-lt"/>
              </a:rPr>
              <a:t>          - filterekre vonatkozó előírások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hu-HU" sz="2000" dirty="0" smtClean="0">
                <a:solidFill>
                  <a:schemeClr val="tx1"/>
                </a:solidFill>
                <a:latin typeface="+mn-lt"/>
              </a:rPr>
              <a:t>          - </a:t>
            </a:r>
            <a:r>
              <a:rPr lang="hu-HU" sz="2000" dirty="0" err="1" smtClean="0">
                <a:solidFill>
                  <a:schemeClr val="tx1"/>
                </a:solidFill>
                <a:latin typeface="+mn-lt"/>
              </a:rPr>
              <a:t>split</a:t>
            </a:r>
            <a:r>
              <a:rPr lang="hu-HU" sz="2000" dirty="0" smtClean="0">
                <a:solidFill>
                  <a:schemeClr val="tx1"/>
                </a:solidFill>
                <a:latin typeface="+mn-lt"/>
              </a:rPr>
              <a:t> klíma nem alkalmazható, sebfertőzés kockázatát növeli !</a:t>
            </a:r>
          </a:p>
        </p:txBody>
      </p:sp>
    </p:spTree>
    <p:extLst>
      <p:ext uri="{BB962C8B-B14F-4D97-AF65-F5344CB8AC3E}">
        <p14:creationId xmlns:p14="http://schemas.microsoft.com/office/powerpoint/2010/main" val="89939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597319" y="44624"/>
            <a:ext cx="8186980" cy="93610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z="2400" b="1" dirty="0">
                <a:latin typeface="+mj-lt"/>
              </a:rPr>
              <a:t>Megelőző ajánlások</a:t>
            </a:r>
            <a:br>
              <a:rPr lang="hu-HU" sz="2400" b="1" dirty="0">
                <a:latin typeface="+mj-lt"/>
              </a:rPr>
            </a:br>
            <a:r>
              <a:rPr lang="hu-HU" sz="2400" b="1" dirty="0">
                <a:latin typeface="+mj-lt"/>
              </a:rPr>
              <a:t>Optimális műtéti környezet 3.</a:t>
            </a:r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431371" y="1484784"/>
            <a:ext cx="10972800" cy="4376464"/>
          </a:xfrm>
        </p:spPr>
        <p:txBody>
          <a:bodyPr>
            <a:noAutofit/>
          </a:bodyPr>
          <a:lstStyle/>
          <a:p>
            <a:pPr marL="457200" indent="-457200">
              <a:spcAft>
                <a:spcPts val="600"/>
              </a:spcAft>
              <a:buAutoNum type="arabicPeriod" startAt="7"/>
            </a:pPr>
            <a:r>
              <a:rPr lang="hu-HU" sz="2000" dirty="0" smtClean="0">
                <a:solidFill>
                  <a:schemeClr val="tx1"/>
                </a:solidFill>
                <a:latin typeface="+mn-lt"/>
              </a:rPr>
              <a:t>Műtő felületeinek tisztítása, fertőtlenítése (takarítás)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hu-HU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hu-HU" sz="2000" dirty="0" smtClean="0">
                <a:solidFill>
                  <a:schemeClr val="tx1"/>
                </a:solidFill>
                <a:latin typeface="+mn-lt"/>
              </a:rPr>
              <a:t>            - engedélyezett technológia és fertőtlenítőszerek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hu-HU" sz="2000" dirty="0">
                <a:solidFill>
                  <a:schemeClr val="tx1"/>
                </a:solidFill>
                <a:latin typeface="+mn-lt"/>
              </a:rPr>
              <a:t>	</a:t>
            </a:r>
            <a:r>
              <a:rPr lang="hu-HU" sz="2000" dirty="0" smtClean="0">
                <a:solidFill>
                  <a:schemeClr val="tx1"/>
                </a:solidFill>
                <a:latin typeface="+mn-lt"/>
              </a:rPr>
              <a:t>- elvárások a takarító személyzettel kapcsolatosan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hu-HU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hu-HU" sz="2000" dirty="0" smtClean="0">
                <a:solidFill>
                  <a:schemeClr val="tx1"/>
                </a:solidFill>
                <a:latin typeface="+mn-lt"/>
              </a:rPr>
              <a:t>              (zsilipelés, tisztasági zónák ismerete, kézfertőtlenítés)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hu-HU" sz="2000" dirty="0">
                <a:solidFill>
                  <a:schemeClr val="tx1"/>
                </a:solidFill>
                <a:latin typeface="+mn-lt"/>
              </a:rPr>
              <a:t>	</a:t>
            </a:r>
            <a:r>
              <a:rPr lang="hu-HU" sz="2000" dirty="0" smtClean="0">
                <a:solidFill>
                  <a:schemeClr val="tx1"/>
                </a:solidFill>
                <a:latin typeface="+mn-lt"/>
              </a:rPr>
              <a:t>- elkülönített takarítókocsi és eszközök, kritikus felületek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hu-HU" sz="2000" dirty="0">
                <a:solidFill>
                  <a:schemeClr val="tx1"/>
                </a:solidFill>
                <a:latin typeface="+mn-lt"/>
              </a:rPr>
              <a:t>	</a:t>
            </a:r>
            <a:r>
              <a:rPr lang="hu-HU" sz="2000" dirty="0" smtClean="0">
                <a:solidFill>
                  <a:schemeClr val="tx1"/>
                </a:solidFill>
                <a:latin typeface="+mn-lt"/>
              </a:rPr>
              <a:t>- nagytakarítás, zárófertőtlenítés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hu-HU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hu-HU" sz="2000" dirty="0" smtClean="0">
                <a:solidFill>
                  <a:schemeClr val="tx1"/>
                </a:solidFill>
                <a:latin typeface="+mn-lt"/>
              </a:rPr>
              <a:t>            - MRK beteg műtéti ellátásának szabályai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hu-HU" sz="2000" dirty="0">
                <a:solidFill>
                  <a:schemeClr val="tx1"/>
                </a:solidFill>
                <a:latin typeface="+mn-lt"/>
              </a:rPr>
              <a:t>	</a:t>
            </a:r>
            <a:r>
              <a:rPr lang="hu-HU" sz="2000" dirty="0" smtClean="0">
                <a:solidFill>
                  <a:schemeClr val="tx1"/>
                </a:solidFill>
                <a:latin typeface="+mn-lt"/>
              </a:rPr>
              <a:t>- kapcsolódó kézfertőtlenítési szabályok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hu-HU" sz="2000" dirty="0" smtClean="0">
                <a:solidFill>
                  <a:schemeClr val="tx1"/>
                </a:solidFill>
                <a:latin typeface="+mn-lt"/>
              </a:rPr>
              <a:t>8.    Műtői hulladékkezelés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hu-HU" sz="2000" dirty="0">
                <a:solidFill>
                  <a:schemeClr val="tx1"/>
                </a:solidFill>
                <a:latin typeface="+mn-lt"/>
              </a:rPr>
              <a:t>	</a:t>
            </a:r>
            <a:r>
              <a:rPr lang="hu-HU" sz="2000" dirty="0" smtClean="0">
                <a:solidFill>
                  <a:schemeClr val="tx1"/>
                </a:solidFill>
                <a:latin typeface="+mn-lt"/>
              </a:rPr>
              <a:t>- veszélyes hulladékkezelés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hu-HU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hu-HU" sz="2000" dirty="0" smtClean="0">
                <a:solidFill>
                  <a:schemeClr val="tx1"/>
                </a:solidFill>
                <a:latin typeface="+mn-lt"/>
              </a:rPr>
              <a:t>              egészségügyi személyzet feladata az edények kihelyezése,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hu-HU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hu-HU" sz="2000" dirty="0" smtClean="0">
                <a:solidFill>
                  <a:schemeClr val="tx1"/>
                </a:solidFill>
                <a:latin typeface="+mn-lt"/>
              </a:rPr>
              <a:t>              feliratozása, lezárása, a takarítói feladat az elszállítás</a:t>
            </a:r>
          </a:p>
        </p:txBody>
      </p:sp>
    </p:spTree>
    <p:extLst>
      <p:ext uri="{BB962C8B-B14F-4D97-AF65-F5344CB8AC3E}">
        <p14:creationId xmlns:p14="http://schemas.microsoft.com/office/powerpoint/2010/main" val="1292404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597319" y="44624"/>
            <a:ext cx="8186980" cy="93610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z="2400" b="1" dirty="0">
                <a:latin typeface="+mj-lt"/>
              </a:rPr>
              <a:t>Megelőző ajánlások</a:t>
            </a:r>
            <a:br>
              <a:rPr lang="hu-HU" sz="2400" b="1" dirty="0">
                <a:latin typeface="+mj-lt"/>
              </a:rPr>
            </a:br>
            <a:r>
              <a:rPr lang="hu-HU" sz="2400" b="1" dirty="0">
                <a:latin typeface="+mj-lt"/>
              </a:rPr>
              <a:t>Optimális műtéti környezet 4.</a:t>
            </a:r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614836" y="1268760"/>
            <a:ext cx="10972800" cy="4925144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hu-HU" sz="2000" dirty="0">
                <a:solidFill>
                  <a:schemeClr val="tx1"/>
                </a:solidFill>
                <a:latin typeface="+mn-lt"/>
              </a:rPr>
              <a:t>9.   Műtői környezeti mikrobiológiai mintavételezés 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hu-HU" sz="2000" dirty="0">
                <a:solidFill>
                  <a:schemeClr val="tx1"/>
                </a:solidFill>
                <a:latin typeface="+mn-lt"/>
              </a:rPr>
              <a:t>	- rutinszerű higiénés mintavételezés nem indokolt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hu-HU" sz="2000" dirty="0">
                <a:solidFill>
                  <a:schemeClr val="tx1"/>
                </a:solidFill>
                <a:latin typeface="+mn-lt"/>
              </a:rPr>
              <a:t>	- </a:t>
            </a:r>
            <a:r>
              <a:rPr lang="hu-HU" sz="2000" dirty="0" err="1">
                <a:solidFill>
                  <a:schemeClr val="tx1"/>
                </a:solidFill>
                <a:latin typeface="+mn-lt"/>
              </a:rPr>
              <a:t>járványügyi</a:t>
            </a:r>
            <a:r>
              <a:rPr lang="hu-HU" sz="2000" dirty="0">
                <a:solidFill>
                  <a:schemeClr val="tx1"/>
                </a:solidFill>
                <a:latin typeface="+mn-lt"/>
              </a:rPr>
              <a:t> vizsgálat (fertőző forrás kutatás)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hu-HU" sz="2000" dirty="0">
                <a:solidFill>
                  <a:schemeClr val="tx1"/>
                </a:solidFill>
                <a:latin typeface="+mn-lt"/>
              </a:rPr>
              <a:t>             - célfolyamatok (pl. bemosakodás, eszközelőkészítés,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hu-HU" sz="2000" dirty="0">
                <a:solidFill>
                  <a:schemeClr val="tx1"/>
                </a:solidFill>
                <a:latin typeface="+mn-lt"/>
              </a:rPr>
              <a:t>              takarítás) felülvizsgálata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hu-HU" sz="2000" dirty="0">
                <a:solidFill>
                  <a:schemeClr val="tx1"/>
                </a:solidFill>
                <a:latin typeface="+mn-lt"/>
              </a:rPr>
              <a:t>	- ki kell terjedniük felületek és levegő vizsgálata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hu-HU" sz="2000" dirty="0">
                <a:solidFill>
                  <a:schemeClr val="tx1"/>
                </a:solidFill>
                <a:latin typeface="+mn-lt"/>
              </a:rPr>
              <a:t>10.  Műtéti program összeállításának szempontjai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hu-HU" sz="2000" dirty="0">
                <a:solidFill>
                  <a:schemeClr val="tx1"/>
                </a:solidFill>
                <a:latin typeface="+mn-lt"/>
              </a:rPr>
              <a:t>	- aszeptikustól a súlyosan fertőzöttig haladva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hu-HU" sz="2000" dirty="0">
                <a:solidFill>
                  <a:schemeClr val="tx1"/>
                </a:solidFill>
                <a:latin typeface="+mn-lt"/>
              </a:rPr>
              <a:t>11.  Sebészi bemosakodás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hu-HU" sz="2000" dirty="0">
                <a:solidFill>
                  <a:schemeClr val="tx1"/>
                </a:solidFill>
                <a:latin typeface="+mn-lt"/>
              </a:rPr>
              <a:t>            - OEK Módszertani Levél a Műtéti Kézfertőtlenítés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hu-HU" sz="2000" dirty="0">
                <a:solidFill>
                  <a:schemeClr val="tx1"/>
                </a:solidFill>
                <a:latin typeface="+mn-lt"/>
              </a:rPr>
              <a:t>              Módszeréről 2008.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hu-HU" sz="2000" dirty="0" smtClean="0">
                <a:solidFill>
                  <a:schemeClr val="tx1"/>
                </a:solidFill>
                <a:latin typeface="+mn-lt"/>
              </a:rPr>
              <a:t>12. Műtéti </a:t>
            </a:r>
            <a:r>
              <a:rPr lang="hu-HU" sz="2000" dirty="0">
                <a:solidFill>
                  <a:schemeClr val="tx1"/>
                </a:solidFill>
                <a:latin typeface="+mn-lt"/>
              </a:rPr>
              <a:t>sebek izolációja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hu-HU" sz="2000" dirty="0">
                <a:solidFill>
                  <a:schemeClr val="tx1"/>
                </a:solidFill>
                <a:latin typeface="+mn-lt"/>
              </a:rPr>
              <a:t>            - előnyben kell részesíteni az egyszerhasználatos izoláció 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hu-HU" sz="2000" dirty="0">
                <a:solidFill>
                  <a:schemeClr val="tx1"/>
                </a:solidFill>
                <a:latin typeface="+mn-lt"/>
              </a:rPr>
              <a:t>              alkalmazását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hu-HU" sz="2000" dirty="0">
                <a:solidFill>
                  <a:schemeClr val="tx1"/>
                </a:solidFill>
                <a:latin typeface="+mn-lt"/>
              </a:rPr>
              <a:t>          </a:t>
            </a:r>
          </a:p>
        </p:txBody>
      </p:sp>
    </p:spTree>
    <p:extLst>
      <p:ext uri="{BB962C8B-B14F-4D97-AF65-F5344CB8AC3E}">
        <p14:creationId xmlns:p14="http://schemas.microsoft.com/office/powerpoint/2010/main" val="3030328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lasszikus Offic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5790</TotalTime>
  <Words>1045</Words>
  <Application>Microsoft Office PowerPoint</Application>
  <PresentationFormat>Egyéni</PresentationFormat>
  <Paragraphs>229</Paragraphs>
  <Slides>21</Slides>
  <Notes>4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21</vt:i4>
      </vt:variant>
    </vt:vector>
  </HeadingPairs>
  <TitlesOfParts>
    <vt:vector size="22" baseType="lpstr">
      <vt:lpstr>1_Office-téma</vt:lpstr>
      <vt:lpstr>Dr. rauth erika– főorvos</vt:lpstr>
      <vt:lpstr>Célkitűzés</vt:lpstr>
      <vt:lpstr>Műtéti sebfertőzések jelentősége</vt:lpstr>
      <vt:lpstr>Műtéti sebfertőzés kockázati tényezői</vt:lpstr>
      <vt:lpstr>Problémaazonosítás   (Műtéti sebfertőzés surveillance)</vt:lpstr>
      <vt:lpstr>Megelőző ajánlások Optimális műtéti környezet 1.</vt:lpstr>
      <vt:lpstr>Megelőző ajánlások Optimális műtéti környezet 2.</vt:lpstr>
      <vt:lpstr>Megelőző ajánlások Optimális műtéti környezet 3.</vt:lpstr>
      <vt:lpstr>Megelőző ajánlások Optimális műtéti környezet 4.</vt:lpstr>
      <vt:lpstr>Megelőző ajánlások  Preoperatív szakasz 1. </vt:lpstr>
      <vt:lpstr>Megelőző ajánlások  Preoperatív szakasz 2. </vt:lpstr>
      <vt:lpstr>Megelőző ajánlások  Preoperatív szakasz 3. </vt:lpstr>
      <vt:lpstr>Megelőző ajánlások operatív szakasz 1.</vt:lpstr>
      <vt:lpstr>Megelőző ajánlások operatív szakasz 2.</vt:lpstr>
      <vt:lpstr>Megelőző ajánlások  posztoperatív sebkezelés</vt:lpstr>
      <vt:lpstr>Ellátási csomag (Betegellátó osztályon)</vt:lpstr>
      <vt:lpstr>Ellátási csomag (műtőben alkalmazandó)</vt:lpstr>
      <vt:lpstr>Ellátási csomag auditlap</vt:lpstr>
      <vt:lpstr>Javaslatok az ajánlások intézményi bevezetésére</vt:lpstr>
      <vt:lpstr>Javaslatok az ajánlások  intézményi bevezetésére oktatás</vt:lpstr>
      <vt:lpstr>Dr. rauth erika– főorvos</vt:lpstr>
    </vt:vector>
  </TitlesOfParts>
  <Company>novak.adam@gmail.com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Asdfsdafa dsfasd asdf</dc:title>
  <dc:creator>Ádám Novák</dc:creator>
  <cp:lastModifiedBy>Róna Kinga</cp:lastModifiedBy>
  <cp:revision>103</cp:revision>
  <dcterms:created xsi:type="dcterms:W3CDTF">2014-03-03T11:13:53Z</dcterms:created>
  <dcterms:modified xsi:type="dcterms:W3CDTF">2019-03-07T14:09:55Z</dcterms:modified>
</cp:coreProperties>
</file>