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18"/>
  </p:notesMasterIdLst>
  <p:sldIdLst>
    <p:sldId id="51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5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213277" y="136521"/>
            <a:ext cx="5882724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defTabSz="685800">
              <a:spcBef>
                <a:spcPct val="0"/>
              </a:spcBef>
              <a:buNone/>
              <a:defRPr sz="3200" b="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hu-HU" sz="4267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942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6586997" cy="936104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Aft>
                <a:spcPts val="1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Aft>
                <a:spcPts val="8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623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9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1" y="1628803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3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4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3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2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09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solidFill>
          <a:srgbClr val="384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34346" y="4533867"/>
            <a:ext cx="8303255" cy="384043"/>
          </a:xfrm>
        </p:spPr>
        <p:txBody>
          <a:bodyPr>
            <a:noAutofit/>
          </a:bodyPr>
          <a:lstStyle>
            <a:lvl1pPr algn="l">
              <a:defRPr sz="2400" cap="all" spc="-4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Előadó neve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32859" y="1648692"/>
            <a:ext cx="8279341" cy="1780309"/>
          </a:xfrm>
        </p:spPr>
        <p:txBody>
          <a:bodyPr>
            <a:normAutofit/>
          </a:bodyPr>
          <a:lstStyle>
            <a:lvl1pPr marL="0" indent="0" algn="l">
              <a:buNone/>
              <a:defRPr sz="2133" cap="none" spc="-133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67" b="1" cap="all" dirty="0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E66-720E-4945-9D58-B80B19AE59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106" y1="41135" x2="82106" y2="41135"/>
                        <a14:foregroundMark x1="85341" y1="37948" x2="85341" y2="37948"/>
                        <a14:foregroundMark x1="84033" y1="38944" x2="84033" y2="38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839673"/>
            <a:ext cx="4367808" cy="301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0F38B13-5182-4B55-8DC4-D2556EDC7766}"/>
              </a:ext>
            </a:extLst>
          </p:cNvPr>
          <p:cNvSpPr txBox="1"/>
          <p:nvPr userDrawn="1"/>
        </p:nvSpPr>
        <p:spPr>
          <a:xfrm>
            <a:off x="419005" y="5918497"/>
            <a:ext cx="600950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Az infekciókontroll gyakorlati fejlesztése: </a:t>
            </a:r>
            <a:br>
              <a:rPr lang="hu-HU" sz="1867" dirty="0">
                <a:solidFill>
                  <a:schemeClr val="bg1"/>
                </a:solidFill>
              </a:rPr>
            </a:br>
            <a:r>
              <a:rPr lang="hu-HU" sz="1867" dirty="0">
                <a:solidFill>
                  <a:schemeClr val="bg1"/>
                </a:solidFill>
              </a:rPr>
              <a:t>hazai és nemzetközi irányok és lehetőségek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F2039366-3EDB-4FE4-8054-9DC9C429F0AF}"/>
              </a:ext>
            </a:extLst>
          </p:cNvPr>
          <p:cNvSpPr txBox="1"/>
          <p:nvPr userDrawn="1"/>
        </p:nvSpPr>
        <p:spPr>
          <a:xfrm>
            <a:off x="6308444" y="5929467"/>
            <a:ext cx="21289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2019. március 6. </a:t>
            </a:r>
          </a:p>
          <a:p>
            <a:r>
              <a:rPr lang="hu-HU" sz="1867" dirty="0">
                <a:solidFill>
                  <a:schemeClr val="bg1"/>
                </a:solidFill>
              </a:rPr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26992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13276" y="172405"/>
            <a:ext cx="1175705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0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sz="4267" b="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urg.2015.03.009" TargetMode="External"/><Relationship Id="rId2" Type="http://schemas.openxmlformats.org/officeDocument/2006/relationships/hyperlink" Target="https://doi.org/10.1371/journal.pone.01842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6" y="4325319"/>
            <a:ext cx="8303255" cy="384043"/>
          </a:xfrm>
        </p:spPr>
        <p:txBody>
          <a:bodyPr>
            <a:normAutofit fontScale="90000"/>
          </a:bodyPr>
          <a:lstStyle/>
          <a:p>
            <a:r>
              <a:rPr lang="hu-HU" dirty="0"/>
              <a:t>Dr. Szilágyi Emese</a:t>
            </a:r>
            <a:br>
              <a:rPr lang="hu-HU" dirty="0"/>
            </a:br>
            <a:r>
              <a:rPr lang="hu-HU" dirty="0"/>
              <a:t>Péterfy Kórház-Rendelőintézet Manninger Jenő Országos Traumatológiai Intézet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46" y="1768643"/>
            <a:ext cx="9502921" cy="1930399"/>
          </a:xfrm>
        </p:spPr>
        <p:txBody>
          <a:bodyPr>
            <a:normAutofit lnSpcReduction="10000"/>
          </a:bodyPr>
          <a:lstStyle/>
          <a:p>
            <a:r>
              <a:rPr lang="hu-HU" sz="4267" dirty="0"/>
              <a:t>Az ellátási csomagok szakmai keretrendszere és népegészségügyi jelentősége</a:t>
            </a:r>
          </a:p>
        </p:txBody>
      </p:sp>
    </p:spTree>
    <p:extLst>
      <p:ext uri="{BB962C8B-B14F-4D97-AF65-F5344CB8AC3E}">
        <p14:creationId xmlns:p14="http://schemas.microsoft.com/office/powerpoint/2010/main" val="7433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310680" y="260648"/>
            <a:ext cx="11881320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Húgyúti katéterrel összefüggő </a:t>
            </a:r>
            <a:r>
              <a:rPr lang="hu-HU" altLang="hu-HU" sz="3200" b="0" cap="none" dirty="0" err="1"/>
              <a:t>húgyúti</a:t>
            </a:r>
            <a:r>
              <a:rPr lang="hu-HU" altLang="hu-HU" sz="3200" b="0" cap="none" dirty="0"/>
              <a:t> fertőzések - Írország </a:t>
            </a:r>
            <a:endParaRPr lang="en-US" altLang="hu-HU" sz="3200" b="0" cap="none" dirty="0"/>
          </a:p>
        </p:txBody>
      </p:sp>
      <p:graphicFrame>
        <p:nvGraphicFramePr>
          <p:cNvPr id="11267" name="Object 17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729332"/>
              </p:ext>
            </p:extLst>
          </p:nvPr>
        </p:nvGraphicFramePr>
        <p:xfrm>
          <a:off x="623392" y="1340768"/>
          <a:ext cx="11343570" cy="467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4" imgW="5943524" imgH="2819369" progId="Excel.Sheet.8">
                  <p:embed/>
                </p:oleObj>
              </mc:Choice>
              <mc:Fallback>
                <p:oleObj name="Worksheet" r:id="rId4" imgW="5943524" imgH="2819369" progId="Excel.Sheet.8">
                  <p:embed/>
                  <p:pic>
                    <p:nvPicPr>
                      <p:cNvPr id="11267" name="Object 170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1340768"/>
                        <a:ext cx="11343570" cy="4674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522112" y="6309320"/>
            <a:ext cx="2464594" cy="333645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350" dirty="0" err="1"/>
              <a:t>Crookshanks</a:t>
            </a:r>
            <a:r>
              <a:rPr lang="en-IE" sz="1350" dirty="0"/>
              <a:t>  H et al 2008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225038" y="6015034"/>
            <a:ext cx="5726946" cy="720080"/>
          </a:xfrm>
          <a:prstGeom prst="rect">
            <a:avLst/>
          </a:prstGeom>
          <a:solidFill>
            <a:schemeClr val="bg1"/>
          </a:solidFill>
          <a:ln>
            <a:solidFill>
              <a:srgbClr val="2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350" dirty="0">
                <a:solidFill>
                  <a:schemeClr val="tx1"/>
                </a:solidFill>
              </a:rPr>
              <a:t>Ellátási csomag nem került bevezetésre. A húgyúti fertőzések előfordulási gyakorisága kis mértékben nőtt a megfigyelt időszak alatt. 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861652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370195" y="13844"/>
            <a:ext cx="11287818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Ellátási csomag helye a multimodális startégiában</a:t>
            </a:r>
          </a:p>
        </p:txBody>
      </p:sp>
      <p:pic>
        <p:nvPicPr>
          <p:cNvPr id="12291" name="Picture 2" descr="Z:\Pont-prevalencia vizsgálat\PPV 2017\Kurzus anyagok\H2 form_kép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115" y="1351212"/>
            <a:ext cx="8327978" cy="5400600"/>
          </a:xfrm>
          <a:noFill/>
        </p:spPr>
      </p:pic>
      <p:sp>
        <p:nvSpPr>
          <p:cNvPr id="3" name="Ellipszis 2"/>
          <p:cNvSpPr/>
          <p:nvPr/>
        </p:nvSpPr>
        <p:spPr>
          <a:xfrm>
            <a:off x="7824193" y="2204864"/>
            <a:ext cx="288032" cy="10081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  <p:sp>
        <p:nvSpPr>
          <p:cNvPr id="5" name="Ellipszis 4"/>
          <p:cNvSpPr/>
          <p:nvPr/>
        </p:nvSpPr>
        <p:spPr>
          <a:xfrm>
            <a:off x="6528048" y="1916832"/>
            <a:ext cx="2160240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  <p:sp>
        <p:nvSpPr>
          <p:cNvPr id="6" name="Ellipszis 5"/>
          <p:cNvSpPr/>
          <p:nvPr/>
        </p:nvSpPr>
        <p:spPr>
          <a:xfrm flipV="1">
            <a:off x="5807968" y="4365104"/>
            <a:ext cx="1584176" cy="10081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02083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95123" y="188640"/>
            <a:ext cx="7485053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Infekciókontroll kulcselemek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35360" y="1253069"/>
            <a:ext cx="7056784" cy="5416291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</a:t>
            </a:r>
            <a:r>
              <a:rPr lang="hu-HU" altLang="hu-H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Helyi infekciókontroll program és képzett IC személyzet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Bizonyítékon alapuló infekciókontroll protokollok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Oktatás és képzés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hu-HU" alt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Surveillance</a:t>
            </a:r>
            <a:endParaRPr lang="hu-HU" altLang="hu-H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9388" indent="-17938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rgbClr val="C00000"/>
                </a:solidFill>
              </a:rPr>
              <a:t>5. Multimodális stratégia: néhány (3-5) alkotó elem integrált/egységes végrehajtása annak érdekében, hogy javuljon a kimenetel és változzon a magatartás. A sikeres multimodális beavatkozásokat általános szervezeti kultúraváltozással szükséges egybekötni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</a:t>
            </a:r>
            <a:r>
              <a:rPr lang="hu-HU" alt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Monitorozás</a:t>
            </a: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audit és visszacsatolás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 Munkaterhelés, egészségügyi személyzet és ágykihasználtság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Infrastruktúra, tárgyi feltételek, eszközök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altLang="hu-H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altLang="hu-HU" sz="2400" spc="-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Valamennyi elem együttes megléte szükséges</a:t>
            </a:r>
            <a:endParaRPr lang="hu-HU" altLang="hu-H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hu-H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Guidelines on core </a:t>
            </a:r>
            <a:r>
              <a:rPr lang="en-US" altLang="hu-HU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componetns</a:t>
            </a:r>
            <a:r>
              <a:rPr lang="en-US" altLang="hu-H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infection prevention and control </a:t>
            </a:r>
            <a:r>
              <a:rPr lang="en-US" altLang="hu-HU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programmes</a:t>
            </a:r>
            <a:r>
              <a:rPr lang="en-US" altLang="hu-H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at the national and acute care</a:t>
            </a:r>
            <a:r>
              <a:rPr lang="hu-HU" altLang="hu-H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hu-H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care facility level. Geneva: World Health Organization; 2016, http://www.who.int/gpsc/ipc-components-guidelines/en/</a:t>
            </a:r>
            <a:endParaRPr lang="hu-HU" altLang="hu-HU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EDF7E20-2DDA-417D-80AD-39CF48F60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16970" y="1103720"/>
            <a:ext cx="6858001" cy="465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9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089232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 Az ellátási csomag népegészségügyi jelentősége 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623392" y="1628800"/>
            <a:ext cx="11233248" cy="511256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hu-HU" altLang="hu-HU" sz="2400" b="1" dirty="0">
                <a:solidFill>
                  <a:srgbClr val="C00000"/>
                </a:solidFill>
              </a:rPr>
              <a:t>Egyszerű és hatásos eszköz az egészségügyi ellátással összefüggő fertőzések megelőzésére, az ellátás minőségének fejlesztésére</a:t>
            </a:r>
            <a:endParaRPr lang="en-US" altLang="hu-HU" sz="2400" dirty="0"/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Elemeinek magas bizonyítékon kell alapulniuk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ellátási csomag valamennyi elemének teljesülnie kell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ellátási csomagban szereplő elemek teljesülésének rendszere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compliance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mérése hozzájárul az eredményességhez, egyben igazolja azt</a:t>
            </a:r>
          </a:p>
          <a:p>
            <a:pPr>
              <a:spcBef>
                <a:spcPts val="600"/>
              </a:spcBef>
              <a:spcAft>
                <a:spcPts val="1800"/>
              </a:spcAft>
              <a:defRPr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egyidejű </a:t>
            </a:r>
            <a:r>
              <a:rPr lang="hu-HU" alt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surveillance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tevékenység igazolja a hatását</a:t>
            </a:r>
            <a:endParaRPr lang="hu-HU" altLang="hu-H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altLang="hu-HU" dirty="0"/>
          </a:p>
          <a:p>
            <a:pPr marL="0" indent="0">
              <a:buNone/>
              <a:defRPr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5147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505057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b="0" cap="none" dirty="0"/>
              <a:t>Bizonyítékalapú döntéshozatal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376" y="1600200"/>
            <a:ext cx="11161240" cy="49251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hu-HU" sz="2200" b="1" dirty="0"/>
              <a:t>Az egészségügyi ellátással összefüggő fertőzések megelőzéséről, e tevékenységek szakmai minimumfeltételeiről és felügyeletéről szóló 20/2009. (VI. 18.) EüM rendelet módosítása</a:t>
            </a:r>
            <a:endParaRPr lang="hu-HU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hu-HU" sz="2200" dirty="0"/>
              <a:t>9. §  A fekvőbeteg-szakellátást nyújtó egészségügyi szolgáltató - az infekciókontroll szervezeti egységen keresztül –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hu-HU" sz="2200" dirty="0"/>
              <a:t>e)  intézkedik az intézményi infekciókontroll program megerősítéséről és ennek keretében az országos tisztifőorvos által kiadott módszertani levél szerinti, </a:t>
            </a:r>
            <a:r>
              <a:rPr lang="hu-HU" sz="2200" b="1" dirty="0">
                <a:solidFill>
                  <a:srgbClr val="C00000"/>
                </a:solidFill>
              </a:rPr>
              <a:t>a négy leggyakoribb egészségügyi ellátással összefüggő fertőzés megelőzésére szolgáló ellátási csomag bevezetéséről és alkalmazásáról, valamint a végrehajtás ellenőrzéséről.</a:t>
            </a:r>
          </a:p>
        </p:txBody>
      </p:sp>
    </p:spTree>
    <p:extLst>
      <p:ext uri="{BB962C8B-B14F-4D97-AF65-F5344CB8AC3E}">
        <p14:creationId xmlns:p14="http://schemas.microsoft.com/office/powerpoint/2010/main" val="209447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7" y="4325319"/>
            <a:ext cx="6453742" cy="1335928"/>
          </a:xfrm>
        </p:spPr>
        <p:txBody>
          <a:bodyPr>
            <a:noAutofit/>
          </a:bodyPr>
          <a:lstStyle/>
          <a:p>
            <a:r>
              <a:rPr lang="hu-HU" sz="1800" dirty="0"/>
              <a:t>Dr. Szilágyi Emese</a:t>
            </a:r>
            <a:br>
              <a:rPr lang="hu-HU" sz="1800" dirty="0"/>
            </a:br>
            <a:r>
              <a:rPr lang="hu-HU" sz="1800" dirty="0"/>
              <a:t>Péterfy Kórház-Rendelőintézet Manninger Jenő Országos Traumatológiai Intézet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54957" y="764704"/>
            <a:ext cx="7029806" cy="2502290"/>
          </a:xfrm>
        </p:spPr>
        <p:txBody>
          <a:bodyPr>
            <a:normAutofit fontScale="77500" lnSpcReduction="20000"/>
          </a:bodyPr>
          <a:lstStyle/>
          <a:p>
            <a:r>
              <a:rPr lang="hu-HU" sz="5200" dirty="0"/>
              <a:t>Köszönöm a figyelmet!</a:t>
            </a:r>
          </a:p>
          <a:p>
            <a:endParaRPr lang="hu-HU" sz="4267" dirty="0"/>
          </a:p>
          <a:p>
            <a:r>
              <a:rPr lang="hu-HU" sz="4267" dirty="0"/>
              <a:t>Az </a:t>
            </a:r>
            <a:r>
              <a:rPr lang="hu-HU" sz="4267" dirty="0" err="1"/>
              <a:t>eü</a:t>
            </a:r>
            <a:r>
              <a:rPr lang="hu-HU" sz="4267" dirty="0"/>
              <a:t> ellátással összefüggő fertőzések megelőzése mindenki felelőssége!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3D7C852D-73F1-4D1E-BBA5-5F6B30DC0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1597" r="19942" b="2278"/>
          <a:stretch/>
        </p:blipFill>
        <p:spPr>
          <a:xfrm>
            <a:off x="0" y="0"/>
            <a:ext cx="4045332" cy="37950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7B0D363-86B1-414A-BE34-47758EEC33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/>
          <a:stretch/>
        </p:blipFill>
        <p:spPr bwMode="auto">
          <a:xfrm>
            <a:off x="8169860" y="3717032"/>
            <a:ext cx="404682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DEA63092-7E55-4833-ACD2-AFB68246026E}"/>
              </a:ext>
            </a:extLst>
          </p:cNvPr>
          <p:cNvCxnSpPr/>
          <p:nvPr/>
        </p:nvCxnSpPr>
        <p:spPr>
          <a:xfrm flipV="1">
            <a:off x="0" y="3717032"/>
            <a:ext cx="12192000" cy="78062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7298881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200" b="0" cap="none" dirty="0"/>
              <a:t>Ellátási Csomag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79376" y="1628800"/>
            <a:ext cx="11377264" cy="4824536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Meghatározása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Eredete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Hatása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Helye a multimodális stratégiában 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Helye az infekciókontroll programban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Népegészségügyi jelentősége</a:t>
            </a:r>
          </a:p>
        </p:txBody>
      </p:sp>
    </p:spTree>
    <p:extLst>
      <p:ext uri="{BB962C8B-B14F-4D97-AF65-F5344CB8AC3E}">
        <p14:creationId xmlns:p14="http://schemas.microsoft.com/office/powerpoint/2010/main" val="21348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407368" y="44624"/>
            <a:ext cx="6264697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Meghatározás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484784"/>
            <a:ext cx="11233248" cy="5184576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sz="3800" b="1" dirty="0"/>
              <a:t>Ellátási csomag (</a:t>
            </a:r>
            <a:r>
              <a:rPr lang="hu-HU" sz="3800" b="1" dirty="0" err="1"/>
              <a:t>care</a:t>
            </a:r>
            <a:r>
              <a:rPr lang="hu-HU" sz="3800" b="1" dirty="0"/>
              <a:t> </a:t>
            </a:r>
            <a:r>
              <a:rPr lang="hu-HU" sz="3800" b="1" dirty="0" err="1"/>
              <a:t>bundle</a:t>
            </a:r>
            <a:r>
              <a:rPr lang="hu-HU" sz="3800" b="1" dirty="0"/>
              <a:t>)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dirty="0"/>
              <a:t> -  </a:t>
            </a:r>
            <a:r>
              <a:rPr lang="hu-HU" b="1" dirty="0">
                <a:solidFill>
                  <a:srgbClr val="C00000"/>
                </a:solidFill>
              </a:rPr>
              <a:t>implementációs eszköz</a:t>
            </a:r>
            <a:r>
              <a:rPr lang="hu-HU" dirty="0"/>
              <a:t>, amely az ellátás folyamatait strukturált módon javítja  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dirty="0"/>
              <a:t> - egyértelmű, </a:t>
            </a:r>
            <a:r>
              <a:rPr lang="hu-HU" b="1" dirty="0">
                <a:solidFill>
                  <a:srgbClr val="C00000"/>
                </a:solidFill>
              </a:rPr>
              <a:t>magas szintű evidenciákon alapuló, 3-5 ellátási gyakorlatból áll</a:t>
            </a:r>
            <a:r>
              <a:rPr lang="hu-HU" dirty="0"/>
              <a:t>, amelyek együttes és következetes alkalmazása bizonyítottan hozzájárulnak a jobb kimenetelhez, jelen esetben az egészségügyi ellátással összefüggő fertőzések jelentős csökkenéséhez (50%)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b="1" dirty="0">
                <a:solidFill>
                  <a:srgbClr val="C00000"/>
                </a:solidFill>
              </a:rPr>
              <a:t>Az ellátási csomag megvalósítása egy adott beteg esetén 100% vagy 0% lehet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dirty="0"/>
              <a:t> - A 100 %- hoz az ellátási csomag minden eleme teljesül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dirty="0"/>
              <a:t> - Egyetlen elem teljesítésének hiánya 0%-t jelent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  <a:defRPr/>
            </a:pPr>
            <a:r>
              <a:rPr lang="hu-HU" dirty="0"/>
              <a:t>- Az audit során akkor minősíthető megfelelőnek a gyakorlat, ha az ellátási csomag valamennyi részeleme maradéktalanul teljesül. </a:t>
            </a:r>
          </a:p>
          <a:p>
            <a:pPr>
              <a:lnSpc>
                <a:spcPct val="120000"/>
              </a:lnSpc>
              <a:spcAft>
                <a:spcPts val="900"/>
              </a:spcAft>
              <a:defRPr/>
            </a:pPr>
            <a:endParaRPr lang="hu-HU" dirty="0"/>
          </a:p>
          <a:p>
            <a:pPr>
              <a:lnSpc>
                <a:spcPct val="120000"/>
              </a:lnSpc>
              <a:spcAft>
                <a:spcPts val="900"/>
              </a:spcAft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86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58415" y="116632"/>
            <a:ext cx="11110193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Eredete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75209" y="1556792"/>
            <a:ext cx="11449272" cy="511256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hu-HU" altLang="hu-HU" sz="2400" dirty="0"/>
              <a:t>Peter </a:t>
            </a:r>
            <a:r>
              <a:rPr lang="hu-HU" altLang="hu-HU" sz="2400" dirty="0" err="1"/>
              <a:t>Pronovost</a:t>
            </a:r>
            <a:r>
              <a:rPr lang="hu-HU" altLang="hu-HU" sz="2400" dirty="0"/>
              <a:t> - </a:t>
            </a:r>
            <a:r>
              <a:rPr lang="hu-HU" altLang="hu-HU" sz="2400" dirty="0" err="1"/>
              <a:t>michigani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intenzíves</a:t>
            </a:r>
            <a:r>
              <a:rPr lang="hu-HU" altLang="hu-HU" sz="2400" dirty="0"/>
              <a:t> orvos 2002-ben dolgozta ki az első „</a:t>
            </a:r>
            <a:r>
              <a:rPr lang="hu-HU" altLang="hu-HU" sz="2400" b="1" dirty="0">
                <a:solidFill>
                  <a:srgbClr val="C00000"/>
                </a:solidFill>
              </a:rPr>
              <a:t>ellátási csomagot”</a:t>
            </a:r>
            <a:r>
              <a:rPr lang="hu-HU" altLang="hu-HU" sz="2400" dirty="0">
                <a:solidFill>
                  <a:srgbClr val="C00000"/>
                </a:solidFill>
              </a:rPr>
              <a:t> </a:t>
            </a:r>
            <a:r>
              <a:rPr lang="hu-HU" altLang="hu-HU" sz="2400" dirty="0"/>
              <a:t>a centrális katéter (CVC) behelyezésére és ápolására vonatkozóan a CDC irányelv alapján 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sz="2400" dirty="0"/>
              <a:t>”</a:t>
            </a:r>
            <a:r>
              <a:rPr lang="en-US" altLang="hu-HU" sz="2400" b="1" dirty="0"/>
              <a:t>The Michigan Keystone Intensive Care Unit Project</a:t>
            </a:r>
            <a:r>
              <a:rPr lang="hu-HU" altLang="hu-HU" sz="2400" dirty="0"/>
              <a:t>” 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sz="2400" dirty="0"/>
              <a:t>Bizonyított és ismert jó gyakorlatokat foglalt össze, mert tapasztalta, </a:t>
            </a:r>
            <a:r>
              <a:rPr lang="hu-HU" altLang="hu-HU" sz="2400" b="1" dirty="0"/>
              <a:t>hogy alkalmazásuk igen változó </a:t>
            </a:r>
            <a:endParaRPr lang="hu-HU" altLang="hu-HU" sz="2400" dirty="0"/>
          </a:p>
          <a:p>
            <a:pPr eaLnBrk="1" hangingPunct="1">
              <a:spcAft>
                <a:spcPts val="1200"/>
              </a:spcAft>
            </a:pPr>
            <a:r>
              <a:rPr lang="hu-HU" altLang="hu-HU" sz="2400" dirty="0"/>
              <a:t>Meg akart bizonyosodni arról, hogy a helyes gyakorlat a napi rutin része, minden alkalommal a meghatározottak szerint történik a CVC szúrás és ápolás</a:t>
            </a:r>
          </a:p>
          <a:p>
            <a:pPr eaLnBrk="1" hangingPunct="1">
              <a:spcAft>
                <a:spcPts val="1200"/>
              </a:spcAft>
            </a:pPr>
            <a:r>
              <a:rPr lang="hu-HU" altLang="hu-HU" sz="2400" dirty="0"/>
              <a:t>Az ellátási csomag által el akarta érni, hogy </a:t>
            </a:r>
            <a:r>
              <a:rPr lang="hu-HU" altLang="hu-HU" sz="2400" b="1" dirty="0"/>
              <a:t>valamennyi </a:t>
            </a:r>
            <a:r>
              <a:rPr lang="hu-HU" altLang="hu-HU" sz="2400" dirty="0"/>
              <a:t>alkotó elem, </a:t>
            </a:r>
            <a:r>
              <a:rPr lang="hu-HU" altLang="hu-HU" sz="2400" b="1" dirty="0"/>
              <a:t>mindig, minden</a:t>
            </a:r>
            <a:r>
              <a:rPr lang="hu-HU" altLang="hu-HU" sz="2400" dirty="0"/>
              <a:t> beteg esetében végrehajtásra kerül, mindezt </a:t>
            </a:r>
            <a:r>
              <a:rPr lang="hu-HU" altLang="hu-HU" sz="2400" dirty="0" err="1"/>
              <a:t>monitorozzák</a:t>
            </a:r>
            <a:r>
              <a:rPr lang="hu-HU" altLang="hu-HU" sz="2400" dirty="0"/>
              <a:t>, visszacsatolják, ezáltal javul a kimenetel</a:t>
            </a:r>
          </a:p>
        </p:txBody>
      </p:sp>
    </p:spTree>
    <p:extLst>
      <p:ext uri="{BB962C8B-B14F-4D97-AF65-F5344CB8AC3E}">
        <p14:creationId xmlns:p14="http://schemas.microsoft.com/office/powerpoint/2010/main" val="109721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335360" y="116631"/>
            <a:ext cx="9703990" cy="9361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Hatása - véráramfertőzések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016" y="1340768"/>
            <a:ext cx="12000656" cy="5400600"/>
          </a:xfrm>
        </p:spPr>
        <p:txBody>
          <a:bodyPr rtlCol="0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2600" b="1" dirty="0"/>
              <a:t>The Michigan Keystone Intensive Care Unit Project</a:t>
            </a:r>
            <a:r>
              <a:rPr lang="hu-HU" sz="2600" b="1" dirty="0"/>
              <a:t>  - 103 ITO,  2003- 2005</a:t>
            </a:r>
          </a:p>
          <a:p>
            <a:pPr marL="0" indent="0">
              <a:buNone/>
              <a:defRPr/>
            </a:pPr>
            <a:r>
              <a:rPr lang="hu-HU" sz="2000" dirty="0"/>
              <a:t>   </a:t>
            </a:r>
            <a:r>
              <a:rPr lang="hu-HU" sz="1800" dirty="0"/>
              <a:t>- centrális katéterrel összefüggő véráramfertőzések (KÖ-VÁF) folyamatos  nyomon követése</a:t>
            </a:r>
          </a:p>
          <a:p>
            <a:pPr marL="0" indent="0">
              <a:buNone/>
              <a:defRPr/>
            </a:pPr>
            <a:r>
              <a:rPr lang="hu-HU" sz="1800" dirty="0"/>
              <a:t>    - kezdeti KÖ-VÁF átlag arány: </a:t>
            </a:r>
            <a:r>
              <a:rPr lang="en-US" sz="1800" b="1" dirty="0">
                <a:solidFill>
                  <a:srgbClr val="C00000"/>
                </a:solidFill>
              </a:rPr>
              <a:t>7</a:t>
            </a:r>
            <a:r>
              <a:rPr lang="hu-HU" sz="1800" b="1" dirty="0">
                <a:solidFill>
                  <a:srgbClr val="C00000"/>
                </a:solidFill>
              </a:rPr>
              <a:t>,</a:t>
            </a:r>
            <a:r>
              <a:rPr lang="en-US" sz="1800" b="1" dirty="0">
                <a:solidFill>
                  <a:srgbClr val="C00000"/>
                </a:solidFill>
              </a:rPr>
              <a:t>7</a:t>
            </a:r>
            <a:r>
              <a:rPr lang="hu-HU" sz="1800" b="1" dirty="0">
                <a:solidFill>
                  <a:srgbClr val="C00000"/>
                </a:solidFill>
              </a:rPr>
              <a:t>/1000 katéteres nap </a:t>
            </a:r>
          </a:p>
          <a:p>
            <a:pPr marL="0" indent="0">
              <a:buNone/>
              <a:defRPr/>
            </a:pPr>
            <a:r>
              <a:rPr lang="hu-HU" sz="1800" dirty="0"/>
              <a:t>   - VÁF megelőzésére szolgáló ellátási csomag bevezetése, oktatás, audit – </a:t>
            </a:r>
            <a:r>
              <a:rPr lang="hu-HU" sz="1800" dirty="0" err="1"/>
              <a:t>compliance</a:t>
            </a:r>
            <a:r>
              <a:rPr lang="hu-HU" sz="1800" dirty="0"/>
              <a:t> </a:t>
            </a:r>
            <a:r>
              <a:rPr lang="hu-HU" sz="1800" dirty="0" err="1"/>
              <a:t>monitorozás</a:t>
            </a:r>
            <a:endParaRPr lang="en-US" sz="1800" dirty="0"/>
          </a:p>
          <a:p>
            <a:pPr marL="0" indent="0">
              <a:buNone/>
              <a:defRPr/>
            </a:pPr>
            <a:r>
              <a:rPr lang="hu-HU" sz="2000" dirty="0"/>
              <a:t>    - </a:t>
            </a:r>
            <a:r>
              <a:rPr lang="en-US" sz="1800" dirty="0"/>
              <a:t>16–18</a:t>
            </a:r>
            <a:r>
              <a:rPr lang="hu-HU" sz="1800" dirty="0"/>
              <a:t> hónap után KÖ-VÁF átlag arány: </a:t>
            </a:r>
            <a:r>
              <a:rPr lang="hu-HU" sz="1800" b="1" dirty="0">
                <a:solidFill>
                  <a:srgbClr val="C00000"/>
                </a:solidFill>
              </a:rPr>
              <a:t>1,3/1000 katéteres nap</a:t>
            </a:r>
          </a:p>
          <a:p>
            <a:pPr marL="0" indent="0">
              <a:buNone/>
              <a:defRPr/>
            </a:pPr>
            <a:r>
              <a:rPr lang="hu-HU" sz="1800" b="1" dirty="0"/>
              <a:t>    </a:t>
            </a:r>
            <a:r>
              <a:rPr lang="hu-HU" sz="1800" dirty="0"/>
              <a:t>-</a:t>
            </a:r>
            <a:r>
              <a:rPr lang="hu-HU" sz="1800" b="1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34–36</a:t>
            </a:r>
            <a:r>
              <a:rPr lang="hu-HU" sz="1800" dirty="0"/>
              <a:t> hónap után KÖ-VÁF átlag arány: </a:t>
            </a:r>
            <a:r>
              <a:rPr lang="hu-HU" sz="1800" b="1" dirty="0">
                <a:solidFill>
                  <a:srgbClr val="C00000"/>
                </a:solidFill>
              </a:rPr>
              <a:t>1,1 /1000 katéteres nap</a:t>
            </a:r>
          </a:p>
          <a:p>
            <a:pPr marL="0" indent="0">
              <a:buNone/>
              <a:defRPr/>
            </a:pPr>
            <a:endParaRPr lang="hu-HU" sz="16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hu-HU" sz="900" dirty="0" err="1"/>
              <a:t>Pronovost</a:t>
            </a:r>
            <a:r>
              <a:rPr lang="hu-HU" sz="900" dirty="0"/>
              <a:t> P, et </a:t>
            </a:r>
            <a:r>
              <a:rPr lang="hu-HU" sz="900" dirty="0" err="1"/>
              <a:t>al</a:t>
            </a:r>
            <a:r>
              <a:rPr lang="hu-HU" sz="900" dirty="0"/>
              <a:t>. An </a:t>
            </a:r>
            <a:r>
              <a:rPr lang="hu-HU" sz="900" dirty="0" err="1"/>
              <a:t>intervention</a:t>
            </a:r>
            <a:r>
              <a:rPr lang="hu-HU" sz="900" dirty="0"/>
              <a:t> </a:t>
            </a:r>
            <a:r>
              <a:rPr lang="hu-HU" sz="900" dirty="0" err="1"/>
              <a:t>to</a:t>
            </a:r>
            <a:r>
              <a:rPr lang="hu-HU" sz="900" dirty="0"/>
              <a:t> </a:t>
            </a:r>
            <a:r>
              <a:rPr lang="hu-HU" sz="900" dirty="0" err="1"/>
              <a:t>decrease</a:t>
            </a:r>
            <a:r>
              <a:rPr lang="hu-HU" sz="900" dirty="0"/>
              <a:t> </a:t>
            </a:r>
            <a:r>
              <a:rPr lang="hu-HU" sz="900" dirty="0" err="1"/>
              <a:t>catheter-related</a:t>
            </a:r>
            <a:r>
              <a:rPr lang="hu-HU" sz="900" dirty="0"/>
              <a:t> </a:t>
            </a:r>
            <a:r>
              <a:rPr lang="hu-HU" sz="900" dirty="0" err="1"/>
              <a:t>bloodstream</a:t>
            </a:r>
            <a:r>
              <a:rPr lang="hu-HU" sz="900" dirty="0"/>
              <a:t> </a:t>
            </a:r>
            <a:r>
              <a:rPr lang="hu-HU" sz="900" dirty="0" err="1"/>
              <a:t>infections</a:t>
            </a:r>
            <a:r>
              <a:rPr lang="hu-HU" sz="900" dirty="0"/>
              <a:t> in </a:t>
            </a:r>
            <a:r>
              <a:rPr lang="hu-HU" sz="900" dirty="0" err="1"/>
              <a:t>the</a:t>
            </a:r>
            <a:r>
              <a:rPr lang="hu-HU" sz="900" dirty="0"/>
              <a:t> ICU. N </a:t>
            </a:r>
            <a:r>
              <a:rPr lang="hu-HU" sz="900" dirty="0" err="1"/>
              <a:t>Engl</a:t>
            </a:r>
            <a:r>
              <a:rPr lang="hu-HU" sz="900" dirty="0"/>
              <a:t> J </a:t>
            </a:r>
            <a:r>
              <a:rPr lang="hu-HU" sz="900" dirty="0" err="1"/>
              <a:t>Med</a:t>
            </a:r>
            <a:r>
              <a:rPr lang="hu-HU" sz="900" dirty="0"/>
              <a:t>. 2006 </a:t>
            </a:r>
            <a:r>
              <a:rPr lang="hu-HU" sz="900" dirty="0" err="1"/>
              <a:t>Dec</a:t>
            </a:r>
            <a:r>
              <a:rPr lang="hu-HU" sz="900" dirty="0"/>
              <a:t> 28;355(26):2725–2732.</a:t>
            </a:r>
          </a:p>
          <a:p>
            <a:pPr marL="0" indent="0">
              <a:buNone/>
              <a:defRPr/>
            </a:pPr>
            <a:r>
              <a:rPr lang="hu-HU" sz="900" dirty="0" err="1"/>
              <a:t>Pronovost</a:t>
            </a:r>
            <a:r>
              <a:rPr lang="hu-HU" sz="900" dirty="0"/>
              <a:t> P, et </a:t>
            </a:r>
            <a:r>
              <a:rPr lang="hu-HU" sz="900" dirty="0" err="1"/>
              <a:t>al</a:t>
            </a:r>
            <a:r>
              <a:rPr lang="hu-HU" sz="900" dirty="0"/>
              <a:t>. </a:t>
            </a:r>
            <a:r>
              <a:rPr lang="hu-HU" sz="900" dirty="0" err="1"/>
              <a:t>Improving</a:t>
            </a:r>
            <a:r>
              <a:rPr lang="hu-HU" sz="900" dirty="0"/>
              <a:t> </a:t>
            </a:r>
            <a:r>
              <a:rPr lang="hu-HU" sz="900" dirty="0" err="1"/>
              <a:t>patient</a:t>
            </a:r>
            <a:r>
              <a:rPr lang="hu-HU" sz="900" dirty="0"/>
              <a:t> </a:t>
            </a:r>
            <a:r>
              <a:rPr lang="hu-HU" sz="900" dirty="0" err="1"/>
              <a:t>safety</a:t>
            </a:r>
            <a:r>
              <a:rPr lang="hu-HU" sz="900" dirty="0"/>
              <a:t> in </a:t>
            </a:r>
            <a:r>
              <a:rPr lang="hu-HU" sz="900" dirty="0" err="1"/>
              <a:t>intensive</a:t>
            </a:r>
            <a:r>
              <a:rPr lang="hu-HU" sz="900" dirty="0"/>
              <a:t> </a:t>
            </a:r>
            <a:r>
              <a:rPr lang="hu-HU" sz="900" dirty="0" err="1"/>
              <a:t>care</a:t>
            </a:r>
            <a:r>
              <a:rPr lang="hu-HU" sz="900" dirty="0"/>
              <a:t> </a:t>
            </a:r>
            <a:r>
              <a:rPr lang="hu-HU" sz="900" dirty="0" err="1"/>
              <a:t>units</a:t>
            </a:r>
            <a:r>
              <a:rPr lang="hu-HU" sz="900" dirty="0"/>
              <a:t> in Michigan. J </a:t>
            </a:r>
            <a:r>
              <a:rPr lang="hu-HU" sz="900" dirty="0" err="1"/>
              <a:t>Crit</a:t>
            </a:r>
            <a:r>
              <a:rPr lang="hu-HU" sz="900" dirty="0"/>
              <a:t> </a:t>
            </a:r>
            <a:r>
              <a:rPr lang="hu-HU" sz="900" dirty="0" err="1"/>
              <a:t>Care</a:t>
            </a:r>
            <a:r>
              <a:rPr lang="hu-HU" sz="900" dirty="0"/>
              <a:t>. 2008 Jun;23(2):207–221</a:t>
            </a:r>
          </a:p>
          <a:p>
            <a:pPr marL="0" indent="0">
              <a:buNone/>
              <a:defRPr/>
            </a:pPr>
            <a:endParaRPr lang="hu-HU" sz="900" dirty="0"/>
          </a:p>
          <a:p>
            <a:pPr>
              <a:spcAft>
                <a:spcPts val="600"/>
              </a:spcAft>
              <a:defRPr/>
            </a:pPr>
            <a:r>
              <a:rPr lang="hu-HU" sz="2600" b="1" dirty="0" err="1"/>
              <a:t>Implementation</a:t>
            </a:r>
            <a:r>
              <a:rPr lang="hu-HU" sz="2600" b="1" dirty="0"/>
              <a:t> of </a:t>
            </a:r>
            <a:r>
              <a:rPr lang="hu-HU" sz="2600" b="1" dirty="0" err="1"/>
              <a:t>central</a:t>
            </a:r>
            <a:r>
              <a:rPr lang="hu-HU" sz="2600" b="1" dirty="0"/>
              <a:t>-line </a:t>
            </a:r>
            <a:r>
              <a:rPr lang="hu-HU" sz="2600" b="1" dirty="0" err="1"/>
              <a:t>bundles</a:t>
            </a:r>
            <a:r>
              <a:rPr lang="hu-HU" sz="2600" b="1" dirty="0"/>
              <a:t> – a s</a:t>
            </a:r>
            <a:r>
              <a:rPr lang="en-US" sz="2600" b="1" dirty="0" err="1"/>
              <a:t>ystematic</a:t>
            </a:r>
            <a:r>
              <a:rPr lang="en-US" sz="2600" b="1" dirty="0"/>
              <a:t> review and meta-analysis</a:t>
            </a:r>
            <a:endParaRPr lang="hu-HU" sz="2600" b="1" dirty="0"/>
          </a:p>
          <a:p>
            <a:pPr marL="0" indent="0">
              <a:buNone/>
              <a:defRPr/>
            </a:pPr>
            <a:r>
              <a:rPr lang="hu-HU" sz="1800" dirty="0"/>
              <a:t>   - 79 tanulmány áttekintése </a:t>
            </a:r>
          </a:p>
          <a:p>
            <a:pPr marL="0" indent="0">
              <a:buNone/>
              <a:defRPr/>
            </a:pPr>
            <a:r>
              <a:rPr lang="hu-HU" sz="1800" spc="-30" dirty="0"/>
              <a:t>    </a:t>
            </a:r>
            <a:r>
              <a:rPr lang="hu-HU" sz="1800" spc="-50" dirty="0"/>
              <a:t>- A VÁF ellátási csomag alkalmazása jelentősen csökkentette </a:t>
            </a:r>
            <a:r>
              <a:rPr lang="hu-HU" sz="1800" b="1" spc="-50" dirty="0">
                <a:solidFill>
                  <a:srgbClr val="C00000"/>
                </a:solidFill>
              </a:rPr>
              <a:t>VÁF arányt: 6,4/1000 katéteres nap-</a:t>
            </a:r>
            <a:r>
              <a:rPr lang="hu-HU" sz="1800" b="1" spc="-50" dirty="0" err="1">
                <a:solidFill>
                  <a:srgbClr val="C00000"/>
                </a:solidFill>
              </a:rPr>
              <a:t>ról</a:t>
            </a:r>
            <a:r>
              <a:rPr lang="hu-HU" sz="1800" b="1" spc="-50" dirty="0">
                <a:solidFill>
                  <a:srgbClr val="C00000"/>
                </a:solidFill>
              </a:rPr>
              <a:t>  2,5/1000 katéteres nap</a:t>
            </a:r>
          </a:p>
          <a:p>
            <a:pPr marL="0" indent="0">
              <a:buNone/>
              <a:defRPr/>
            </a:pPr>
            <a:r>
              <a:rPr lang="hu-HU" sz="1800" spc="-30" dirty="0"/>
              <a:t>   -  Jelentős megtakarítás: rövidebb ápolási nap, </a:t>
            </a:r>
            <a:r>
              <a:rPr lang="hu-HU" sz="1800" b="1" spc="-30" dirty="0">
                <a:solidFill>
                  <a:srgbClr val="C00000"/>
                </a:solidFill>
              </a:rPr>
              <a:t>egy megelőzött VÁF </a:t>
            </a:r>
            <a:r>
              <a:rPr lang="en-US" sz="1800" b="1" spc="-30" dirty="0">
                <a:solidFill>
                  <a:srgbClr val="C00000"/>
                </a:solidFill>
              </a:rPr>
              <a:t>42 609 US $ (IQR 19 000–46 739)</a:t>
            </a:r>
            <a:r>
              <a:rPr lang="hu-HU" sz="1800" b="1" spc="-30" dirty="0">
                <a:solidFill>
                  <a:srgbClr val="C00000"/>
                </a:solidFill>
              </a:rPr>
              <a:t> megtakarítás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hu-HU" sz="900" dirty="0" err="1"/>
              <a:t>Ista</a:t>
            </a:r>
            <a:r>
              <a:rPr lang="hu-HU" sz="900" dirty="0"/>
              <a:t> E et </a:t>
            </a:r>
            <a:r>
              <a:rPr lang="hu-HU" sz="900" dirty="0" err="1"/>
              <a:t>al</a:t>
            </a:r>
            <a:r>
              <a:rPr lang="hu-HU" sz="900" dirty="0"/>
              <a:t>. </a:t>
            </a:r>
            <a:r>
              <a:rPr lang="en-US" sz="900" dirty="0"/>
              <a:t>Effectiveness of insertion an</a:t>
            </a:r>
            <a:r>
              <a:rPr lang="hu-HU" sz="900" dirty="0"/>
              <a:t> </a:t>
            </a:r>
            <a:r>
              <a:rPr lang="en-US" sz="900" dirty="0"/>
              <a:t>d maintenance bundles to</a:t>
            </a:r>
            <a:r>
              <a:rPr lang="hu-HU" sz="900" dirty="0"/>
              <a:t> </a:t>
            </a:r>
            <a:r>
              <a:rPr lang="en-US" sz="900" dirty="0"/>
              <a:t>prevent central-line-associated bloodstream infections in</a:t>
            </a:r>
            <a:r>
              <a:rPr lang="hu-HU" sz="900" dirty="0"/>
              <a:t> </a:t>
            </a:r>
            <a:r>
              <a:rPr lang="en-US" sz="900" dirty="0"/>
              <a:t>critically ill patients of all ages: a systematic review and</a:t>
            </a:r>
            <a:r>
              <a:rPr lang="hu-HU" sz="900" dirty="0"/>
              <a:t> </a:t>
            </a:r>
            <a:r>
              <a:rPr lang="en-US" sz="900" dirty="0"/>
              <a:t>meta-analysis</a:t>
            </a:r>
            <a:r>
              <a:rPr lang="hu-HU" sz="900" dirty="0"/>
              <a:t>. </a:t>
            </a:r>
            <a:r>
              <a:rPr lang="en-US" sz="900" dirty="0"/>
              <a:t>Lancet Infect Dis 2016</a:t>
            </a:r>
          </a:p>
          <a:p>
            <a:pPr marL="0" indent="0">
              <a:buNone/>
              <a:defRPr/>
            </a:pPr>
            <a:r>
              <a:rPr lang="en-US" sz="900" dirty="0"/>
              <a:t>http://dx.doi.org/10.1016/S1473-3099(15)00409-0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421237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185664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Hatása – lélegeztetéssel összefüggő pneumónia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360" y="1772816"/>
            <a:ext cx="11449272" cy="4968551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600" dirty="0"/>
              <a:t>35 </a:t>
            </a:r>
            <a:r>
              <a:rPr lang="hu-HU" sz="2600" dirty="0"/>
              <a:t>ITO  – lélegeztetéssel összefüggő pneumónia (LÖ-PN) folyamatos monitorozása   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hu-HU" sz="2600" dirty="0"/>
              <a:t>     - ellátási csomag bevezetése, oktatás, </a:t>
            </a:r>
            <a:r>
              <a:rPr lang="hu-HU" sz="2600" dirty="0" err="1"/>
              <a:t>compliance</a:t>
            </a:r>
            <a:r>
              <a:rPr lang="hu-HU" sz="2600" dirty="0"/>
              <a:t> monitorozás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hu-HU" sz="2600" dirty="0"/>
              <a:t>     </a:t>
            </a:r>
            <a:r>
              <a:rPr lang="hu-HU" sz="2600" dirty="0">
                <a:solidFill>
                  <a:srgbClr val="C00000"/>
                </a:solidFill>
              </a:rPr>
              <a:t>-</a:t>
            </a:r>
            <a:r>
              <a:rPr lang="hu-HU" sz="2600" dirty="0"/>
              <a:t> </a:t>
            </a:r>
            <a:r>
              <a:rPr lang="hu-HU" sz="2600" b="1" dirty="0">
                <a:solidFill>
                  <a:srgbClr val="C00000"/>
                </a:solidFill>
              </a:rPr>
              <a:t>átlagosan </a:t>
            </a:r>
            <a:r>
              <a:rPr lang="en-US" sz="2600" b="1" dirty="0">
                <a:solidFill>
                  <a:srgbClr val="C00000"/>
                </a:solidFill>
              </a:rPr>
              <a:t>44.5% </a:t>
            </a:r>
            <a:r>
              <a:rPr lang="hu-HU" sz="2600" b="1" dirty="0">
                <a:solidFill>
                  <a:srgbClr val="C00000"/>
                </a:solidFill>
              </a:rPr>
              <a:t>-</a:t>
            </a:r>
            <a:r>
              <a:rPr lang="hu-HU" sz="2600" b="1" dirty="0" err="1">
                <a:solidFill>
                  <a:srgbClr val="C00000"/>
                </a:solidFill>
              </a:rPr>
              <a:t>al</a:t>
            </a:r>
            <a:r>
              <a:rPr lang="hu-HU" sz="2600" b="1" dirty="0">
                <a:solidFill>
                  <a:srgbClr val="C00000"/>
                </a:solidFill>
              </a:rPr>
              <a:t> csökkent a LÖ-PN előfordulási gyakorisága</a:t>
            </a:r>
            <a:r>
              <a:rPr lang="en-US" sz="2600" b="1" dirty="0">
                <a:solidFill>
                  <a:srgbClr val="C00000"/>
                </a:solidFill>
              </a:rPr>
              <a:t>.</a:t>
            </a:r>
            <a:endParaRPr lang="hu-HU" sz="2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hu-HU" dirty="0"/>
          </a:p>
          <a:p>
            <a:pPr marL="0" indent="0">
              <a:buNone/>
              <a:defRPr/>
            </a:pPr>
            <a:r>
              <a:rPr lang="hu-HU" sz="1500" dirty="0" err="1"/>
              <a:t>Resar</a:t>
            </a:r>
            <a:r>
              <a:rPr lang="hu-HU" sz="1500" dirty="0"/>
              <a:t> R, et </a:t>
            </a:r>
            <a:r>
              <a:rPr lang="hu-HU" sz="1500" dirty="0" err="1"/>
              <a:t>al</a:t>
            </a:r>
            <a:r>
              <a:rPr lang="hu-HU" sz="1500" dirty="0"/>
              <a:t>. </a:t>
            </a:r>
            <a:r>
              <a:rPr lang="hu-HU" sz="1500" dirty="0" err="1"/>
              <a:t>Using</a:t>
            </a:r>
            <a:r>
              <a:rPr lang="hu-HU" sz="1500" dirty="0"/>
              <a:t> a </a:t>
            </a:r>
            <a:r>
              <a:rPr lang="hu-HU" sz="1500" dirty="0" err="1"/>
              <a:t>Bundle</a:t>
            </a:r>
            <a:r>
              <a:rPr lang="hu-HU" sz="1500" dirty="0"/>
              <a:t> </a:t>
            </a:r>
            <a:r>
              <a:rPr lang="hu-HU" sz="1500" dirty="0" err="1"/>
              <a:t>Approach</a:t>
            </a:r>
            <a:r>
              <a:rPr lang="hu-HU" sz="1500" dirty="0"/>
              <a:t> </a:t>
            </a:r>
            <a:r>
              <a:rPr lang="hu-HU" sz="1500" dirty="0" err="1"/>
              <a:t>to</a:t>
            </a:r>
            <a:r>
              <a:rPr lang="hu-HU" sz="1500" dirty="0"/>
              <a:t> </a:t>
            </a:r>
            <a:r>
              <a:rPr lang="hu-HU" sz="1500" dirty="0" err="1"/>
              <a:t>Improve</a:t>
            </a:r>
            <a:r>
              <a:rPr lang="hu-HU" sz="1500" dirty="0"/>
              <a:t> </a:t>
            </a:r>
            <a:r>
              <a:rPr lang="hu-HU" sz="1500" dirty="0" err="1"/>
              <a:t>Ventilator</a:t>
            </a:r>
            <a:r>
              <a:rPr lang="hu-HU" sz="1500" dirty="0"/>
              <a:t> </a:t>
            </a:r>
            <a:r>
              <a:rPr lang="hu-HU" sz="1500" dirty="0" err="1"/>
              <a:t>Care</a:t>
            </a:r>
            <a:r>
              <a:rPr lang="hu-HU" sz="1500" dirty="0"/>
              <a:t> </a:t>
            </a:r>
            <a:r>
              <a:rPr lang="hu-HU" sz="1500" dirty="0" err="1"/>
              <a:t>Processes</a:t>
            </a:r>
            <a:r>
              <a:rPr lang="hu-HU" sz="1500" dirty="0"/>
              <a:t> and </a:t>
            </a:r>
            <a:r>
              <a:rPr lang="hu-HU" sz="1500" dirty="0" err="1"/>
              <a:t>Reduce</a:t>
            </a:r>
            <a:r>
              <a:rPr lang="hu-HU" sz="1500" dirty="0"/>
              <a:t> </a:t>
            </a:r>
            <a:r>
              <a:rPr lang="hu-HU" sz="1500" dirty="0" err="1"/>
              <a:t>Ventilator-Associated</a:t>
            </a:r>
            <a:r>
              <a:rPr lang="hu-HU" sz="1500" dirty="0"/>
              <a:t> </a:t>
            </a:r>
            <a:r>
              <a:rPr lang="hu-HU" sz="1500" dirty="0" err="1"/>
              <a:t>Pneumonia</a:t>
            </a:r>
            <a:r>
              <a:rPr lang="hu-HU" sz="1500" dirty="0"/>
              <a:t>. Jt </a:t>
            </a:r>
            <a:r>
              <a:rPr lang="hu-HU" sz="1500" dirty="0" err="1"/>
              <a:t>Comm</a:t>
            </a:r>
            <a:r>
              <a:rPr lang="hu-HU" sz="1500" dirty="0"/>
              <a:t> J </a:t>
            </a:r>
            <a:r>
              <a:rPr lang="hu-HU" sz="1500" dirty="0" err="1"/>
              <a:t>Qual</a:t>
            </a:r>
            <a:r>
              <a:rPr lang="hu-HU" sz="1500" dirty="0"/>
              <a:t> </a:t>
            </a:r>
            <a:r>
              <a:rPr lang="hu-HU" sz="1500" dirty="0" err="1"/>
              <a:t>Patient</a:t>
            </a:r>
            <a:r>
              <a:rPr lang="hu-HU" sz="1500" dirty="0"/>
              <a:t> </a:t>
            </a:r>
            <a:r>
              <a:rPr lang="hu-HU" sz="1500" dirty="0" err="1"/>
              <a:t>Saf</a:t>
            </a:r>
            <a:r>
              <a:rPr lang="hu-HU" sz="1500" dirty="0"/>
              <a:t>. 2005; 31(5):243–8.</a:t>
            </a:r>
          </a:p>
          <a:p>
            <a:pPr marL="0" indent="0">
              <a:buNone/>
              <a:defRPr/>
            </a:pPr>
            <a:r>
              <a:rPr lang="hu-HU" sz="1500" dirty="0" err="1"/>
              <a:t>Jansson</a:t>
            </a:r>
            <a:r>
              <a:rPr lang="hu-HU" sz="1500" dirty="0"/>
              <a:t> M, et </a:t>
            </a:r>
            <a:r>
              <a:rPr lang="hu-HU" sz="1500" dirty="0" err="1"/>
              <a:t>al</a:t>
            </a:r>
            <a:r>
              <a:rPr lang="hu-HU" sz="1500" dirty="0"/>
              <a:t>. </a:t>
            </a:r>
            <a:r>
              <a:rPr lang="en-US" sz="1500" dirty="0"/>
              <a:t>The effectiveness of educational </a:t>
            </a:r>
            <a:r>
              <a:rPr lang="en-US" sz="1500" dirty="0" err="1"/>
              <a:t>programmes</a:t>
            </a:r>
            <a:r>
              <a:rPr lang="en-US" sz="1500" dirty="0"/>
              <a:t> in ventilator bundle implementation: a systematic review</a:t>
            </a:r>
            <a:r>
              <a:rPr lang="hu-HU" sz="1500" dirty="0"/>
              <a:t>. OA </a:t>
            </a:r>
            <a:r>
              <a:rPr lang="hu-HU" sz="1500" dirty="0" err="1"/>
              <a:t>Anaesthetics</a:t>
            </a:r>
            <a:r>
              <a:rPr lang="hu-HU" sz="1500" dirty="0"/>
              <a:t> 2013 </a:t>
            </a:r>
            <a:r>
              <a:rPr lang="hu-HU" sz="1500" dirty="0" err="1"/>
              <a:t>Apr</a:t>
            </a:r>
            <a:r>
              <a:rPr lang="hu-HU" sz="1500" dirty="0"/>
              <a:t> 01;1(1):6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9572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79376" y="44624"/>
            <a:ext cx="9559974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Hatása – műtéti sebfertőzések megelőzése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368" y="1484784"/>
            <a:ext cx="11449271" cy="51125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hu-HU" sz="2000" dirty="0" err="1"/>
              <a:t>Koek</a:t>
            </a:r>
            <a:r>
              <a:rPr lang="hu-HU" sz="2000" dirty="0"/>
              <a:t> MBG et </a:t>
            </a:r>
            <a:r>
              <a:rPr lang="hu-HU" sz="2000" dirty="0" err="1"/>
              <a:t>al</a:t>
            </a:r>
            <a:r>
              <a:rPr lang="hu-HU" sz="2000" dirty="0"/>
              <a:t>. (2017). </a:t>
            </a:r>
            <a:r>
              <a:rPr lang="hu-HU" sz="2000" dirty="0" err="1"/>
              <a:t>Adhering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a </a:t>
            </a:r>
            <a:r>
              <a:rPr lang="hu-HU" sz="2000" dirty="0" err="1"/>
              <a:t>national</a:t>
            </a:r>
            <a:r>
              <a:rPr lang="hu-HU" sz="2000" dirty="0"/>
              <a:t> </a:t>
            </a:r>
            <a:r>
              <a:rPr lang="hu-HU" sz="2000" dirty="0" err="1"/>
              <a:t>surgical</a:t>
            </a:r>
            <a:r>
              <a:rPr lang="hu-HU" sz="2000" dirty="0"/>
              <a:t> </a:t>
            </a:r>
            <a:r>
              <a:rPr lang="hu-HU" sz="2000" dirty="0" err="1"/>
              <a:t>care</a:t>
            </a:r>
            <a:r>
              <a:rPr lang="hu-HU" sz="2000" dirty="0"/>
              <a:t> </a:t>
            </a:r>
            <a:r>
              <a:rPr lang="hu-HU" sz="2000" dirty="0" err="1"/>
              <a:t>bundle</a:t>
            </a:r>
            <a:r>
              <a:rPr lang="hu-HU" sz="2000" dirty="0"/>
              <a:t> </a:t>
            </a:r>
            <a:r>
              <a:rPr lang="hu-HU" sz="2000" dirty="0" err="1"/>
              <a:t>reduces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risk</a:t>
            </a:r>
            <a:r>
              <a:rPr lang="hu-HU" sz="2000" dirty="0"/>
              <a:t> of </a:t>
            </a:r>
            <a:r>
              <a:rPr lang="hu-HU" sz="2000" dirty="0" err="1"/>
              <a:t>surgical</a:t>
            </a:r>
            <a:r>
              <a:rPr lang="hu-HU" sz="2000" dirty="0"/>
              <a:t> site </a:t>
            </a:r>
            <a:r>
              <a:rPr lang="hu-HU" sz="2000" dirty="0" err="1"/>
              <a:t>infections</a:t>
            </a:r>
            <a:r>
              <a:rPr lang="hu-HU" sz="2000" dirty="0"/>
              <a:t>. </a:t>
            </a:r>
            <a:r>
              <a:rPr lang="hu-HU" sz="2000" dirty="0" err="1"/>
              <a:t>PLoS</a:t>
            </a:r>
            <a:r>
              <a:rPr lang="hu-HU" sz="2000" dirty="0"/>
              <a:t> ONE 12(9):e0184200. </a:t>
            </a:r>
            <a:r>
              <a:rPr lang="hu-HU" sz="2000" dirty="0">
                <a:hlinkClick r:id="rId2"/>
              </a:rPr>
              <a:t>https://doi.org/10.1371/journal.pone.0184200</a:t>
            </a:r>
            <a:endParaRPr lang="hu-HU" sz="2000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dirty="0"/>
              <a:t>2008</a:t>
            </a:r>
            <a:r>
              <a:rPr lang="hu-HU" sz="2000" dirty="0"/>
              <a:t>-</a:t>
            </a:r>
            <a:r>
              <a:rPr lang="hu-HU" sz="2000" dirty="0" err="1"/>
              <a:t>ban</a:t>
            </a:r>
            <a:r>
              <a:rPr lang="hu-HU" sz="2000" dirty="0"/>
              <a:t> műtéti sebfertőzések megelőzésére szolgáló ellátási csomag bevezetése Hollandiában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dirty="0"/>
              <a:t>217 489</a:t>
            </a:r>
            <a:r>
              <a:rPr lang="hu-HU" sz="2000" dirty="0"/>
              <a:t> beavatkozásból</a:t>
            </a:r>
            <a:r>
              <a:rPr lang="en-US" sz="2000" dirty="0"/>
              <a:t>, 62 486 </a:t>
            </a:r>
            <a:r>
              <a:rPr lang="hu-HU" sz="2000" dirty="0"/>
              <a:t>műtét </a:t>
            </a:r>
            <a:r>
              <a:rPr lang="en-US" sz="2000" dirty="0"/>
              <a:t>(29%)</a:t>
            </a:r>
            <a:r>
              <a:rPr lang="hu-HU" sz="2000" dirty="0"/>
              <a:t> során történt ellátási csomag </a:t>
            </a:r>
            <a:r>
              <a:rPr lang="hu-HU" sz="2000" dirty="0" err="1"/>
              <a:t>compliance</a:t>
            </a:r>
            <a:r>
              <a:rPr lang="hu-HU" sz="2000" dirty="0"/>
              <a:t> mérés</a:t>
            </a:r>
            <a:r>
              <a:rPr lang="en-US" sz="2000" dirty="0"/>
              <a:t>. </a:t>
            </a:r>
            <a:endParaRPr lang="hu-HU" sz="2000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hu-HU" sz="2000" b="1" dirty="0">
                <a:solidFill>
                  <a:srgbClr val="C00000"/>
                </a:solidFill>
              </a:rPr>
              <a:t>A 100%- </a:t>
            </a:r>
            <a:r>
              <a:rPr lang="hu-HU" sz="2000" b="1" dirty="0" err="1">
                <a:solidFill>
                  <a:srgbClr val="C00000"/>
                </a:solidFill>
              </a:rPr>
              <a:t>os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compliance</a:t>
            </a:r>
            <a:r>
              <a:rPr lang="hu-HU" sz="2000" b="1" dirty="0">
                <a:solidFill>
                  <a:srgbClr val="C00000"/>
                </a:solidFill>
              </a:rPr>
              <a:t> teljesülés szignifikánsan csökkentette  sebfertőzési kockázatot mintegy </a:t>
            </a:r>
            <a:r>
              <a:rPr lang="en-US" sz="2000" b="1" dirty="0">
                <a:solidFill>
                  <a:srgbClr val="C00000"/>
                </a:solidFill>
              </a:rPr>
              <a:t>14% </a:t>
            </a:r>
            <a:r>
              <a:rPr lang="hu-HU" sz="2000" b="1" dirty="0">
                <a:solidFill>
                  <a:srgbClr val="C00000"/>
                </a:solidFill>
              </a:rPr>
              <a:t>- </a:t>
            </a:r>
            <a:r>
              <a:rPr lang="en-US" sz="2000" b="1" dirty="0">
                <a:solidFill>
                  <a:srgbClr val="C00000"/>
                </a:solidFill>
              </a:rPr>
              <a:t>37%</a:t>
            </a:r>
            <a:r>
              <a:rPr lang="hu-HU" sz="2000" b="1" dirty="0">
                <a:solidFill>
                  <a:srgbClr val="C00000"/>
                </a:solidFill>
              </a:rPr>
              <a:t>-</a:t>
            </a:r>
            <a:r>
              <a:rPr lang="hu-HU" sz="2000" b="1" dirty="0" err="1">
                <a:solidFill>
                  <a:srgbClr val="C00000"/>
                </a:solidFill>
              </a:rPr>
              <a:t>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hu-HU" sz="1400" dirty="0"/>
          </a:p>
          <a:p>
            <a:pPr>
              <a:spcAft>
                <a:spcPts val="1200"/>
              </a:spcAft>
              <a:defRPr/>
            </a:pPr>
            <a:r>
              <a:rPr lang="hu-HU" sz="2000" dirty="0" err="1"/>
              <a:t>Tanner</a:t>
            </a:r>
            <a:r>
              <a:rPr lang="hu-HU" sz="2000" dirty="0"/>
              <a:t> J et </a:t>
            </a:r>
            <a:r>
              <a:rPr lang="hu-HU" sz="2000" dirty="0" err="1"/>
              <a:t>al</a:t>
            </a:r>
            <a:r>
              <a:rPr lang="hu-HU" sz="2000" dirty="0"/>
              <a:t>. (2015) </a:t>
            </a:r>
            <a:r>
              <a:rPr lang="en-US" sz="2000" dirty="0"/>
              <a:t>Do surgical care bundles reduce the risk of surgical site infections in patients undergoing colorectal surgery? A systematic review and cohort meta-analysis of 8,515 patients</a:t>
            </a:r>
            <a:r>
              <a:rPr lang="hu-HU" sz="2000" dirty="0"/>
              <a:t>. </a:t>
            </a:r>
            <a:r>
              <a:rPr lang="en-US" sz="2000" dirty="0"/>
              <a:t>Surgery</a:t>
            </a:r>
            <a:r>
              <a:rPr lang="hu-HU" sz="2000" dirty="0"/>
              <a:t>;</a:t>
            </a:r>
            <a:r>
              <a:rPr lang="en-US" sz="2000" dirty="0"/>
              <a:t>158</a:t>
            </a:r>
            <a:r>
              <a:rPr lang="hu-HU" sz="2000" dirty="0"/>
              <a:t> (</a:t>
            </a:r>
            <a:r>
              <a:rPr lang="en-US" sz="2000" dirty="0"/>
              <a:t> 1</a:t>
            </a:r>
            <a:r>
              <a:rPr lang="hu-HU" sz="2000" dirty="0"/>
              <a:t>): </a:t>
            </a:r>
            <a:r>
              <a:rPr lang="en-US" sz="2000" dirty="0"/>
              <a:t>66-77</a:t>
            </a:r>
            <a:r>
              <a:rPr lang="hu-HU" sz="2000" dirty="0"/>
              <a:t>  </a:t>
            </a:r>
            <a:r>
              <a:rPr lang="en-US" sz="2000" dirty="0">
                <a:hlinkClick r:id="rId3" tooltip="Persistent link using digital object identifier"/>
              </a:rPr>
              <a:t>https://doi.org/10.1016/j.surg.2015.03.009</a:t>
            </a:r>
            <a:endParaRPr lang="en-US" sz="2800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hu-HU" sz="2000" b="1" dirty="0">
                <a:solidFill>
                  <a:srgbClr val="C00000"/>
                </a:solidFill>
              </a:rPr>
              <a:t>A bizonyítékokon alapuló sebfertőzések megelőzésére szolgáló ellátási csomagok alkalmazása és </a:t>
            </a:r>
            <a:r>
              <a:rPr lang="hu-HU" sz="2000" b="1" dirty="0" err="1">
                <a:solidFill>
                  <a:srgbClr val="C00000"/>
                </a:solidFill>
              </a:rPr>
              <a:t>compliance</a:t>
            </a:r>
            <a:r>
              <a:rPr lang="hu-HU" sz="2000" b="1" dirty="0">
                <a:solidFill>
                  <a:srgbClr val="C00000"/>
                </a:solidFill>
              </a:rPr>
              <a:t> mérés szignifikánsan csökkentette a sebfertőzési kockázatot a vastagbél sebészetben 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9703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263352" y="44624"/>
            <a:ext cx="11017224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CVC ellátási csomag implementáció - Írország</a:t>
            </a:r>
            <a:endParaRPr lang="en-US" altLang="hu-HU" sz="3200" b="0" cap="none" dirty="0"/>
          </a:p>
        </p:txBody>
      </p:sp>
      <p:graphicFrame>
        <p:nvGraphicFramePr>
          <p:cNvPr id="9219" name="Object 17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845347"/>
              </p:ext>
            </p:extLst>
          </p:nvPr>
        </p:nvGraphicFramePr>
        <p:xfrm>
          <a:off x="551383" y="1299712"/>
          <a:ext cx="11067181" cy="447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5943524" imgH="2848026" progId="Excel.Sheet.8">
                  <p:embed/>
                </p:oleObj>
              </mc:Choice>
              <mc:Fallback>
                <p:oleObj name="Worksheet" r:id="rId4" imgW="5943524" imgH="2848026" progId="Excel.Sheet.8">
                  <p:embed/>
                  <p:pic>
                    <p:nvPicPr>
                      <p:cNvPr id="9219" name="Object 170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3" y="1299712"/>
                        <a:ext cx="11067181" cy="447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6290" y="5954912"/>
            <a:ext cx="707082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hu-HU" sz="1350" dirty="0">
                <a:latin typeface="Arial" panose="020B0604020202020204" pitchFamily="34" charset="0"/>
              </a:rPr>
              <a:t>M</a:t>
            </a:r>
            <a:r>
              <a:rPr lang="hu-HU" altLang="hu-HU" sz="1350" dirty="0" err="1">
                <a:latin typeface="Arial" panose="020B0604020202020204" pitchFamily="34" charset="0"/>
              </a:rPr>
              <a:t>árcius</a:t>
            </a:r>
            <a:r>
              <a:rPr lang="hu-HU" altLang="hu-HU" sz="1350" dirty="0">
                <a:latin typeface="Arial" panose="020B0604020202020204" pitchFamily="34" charset="0"/>
              </a:rPr>
              <a:t> </a:t>
            </a:r>
            <a:r>
              <a:rPr lang="en-IE" altLang="hu-HU" sz="1350" dirty="0">
                <a:latin typeface="Arial" panose="020B0604020202020204" pitchFamily="34" charset="0"/>
              </a:rPr>
              <a:t> 2007 –</a:t>
            </a:r>
            <a:r>
              <a:rPr lang="hu-HU" altLang="hu-HU" sz="1350" dirty="0">
                <a:latin typeface="Arial" panose="020B0604020202020204" pitchFamily="34" charset="0"/>
              </a:rPr>
              <a:t>KÖ-VÁF arány </a:t>
            </a:r>
            <a:r>
              <a:rPr lang="en-IE" altLang="hu-HU" sz="1350" dirty="0">
                <a:latin typeface="Arial" panose="020B0604020202020204" pitchFamily="34" charset="0"/>
              </a:rPr>
              <a:t>10</a:t>
            </a:r>
            <a:r>
              <a:rPr lang="hu-HU" altLang="hu-HU" sz="1350" dirty="0">
                <a:latin typeface="Arial" panose="020B0604020202020204" pitchFamily="34" charset="0"/>
              </a:rPr>
              <a:t>,</a:t>
            </a:r>
            <a:r>
              <a:rPr lang="en-IE" altLang="hu-HU" sz="1350" dirty="0">
                <a:latin typeface="Arial" panose="020B0604020202020204" pitchFamily="34" charset="0"/>
              </a:rPr>
              <a:t>75</a:t>
            </a:r>
            <a:r>
              <a:rPr lang="hu-HU" altLang="hu-HU" sz="1350" dirty="0">
                <a:latin typeface="Arial" panose="020B0604020202020204" pitchFamily="34" charset="0"/>
              </a:rPr>
              <a:t>/1000 katéteres nap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E" altLang="hu-HU" sz="1350" dirty="0">
                <a:latin typeface="Arial" panose="020B0604020202020204" pitchFamily="34" charset="0"/>
              </a:rPr>
              <a:t>O</a:t>
            </a:r>
            <a:r>
              <a:rPr lang="hu-HU" altLang="hu-HU" sz="1350" dirty="0" err="1">
                <a:latin typeface="Arial" panose="020B0604020202020204" pitchFamily="34" charset="0"/>
              </a:rPr>
              <a:t>któber</a:t>
            </a:r>
            <a:r>
              <a:rPr lang="en-IE" altLang="hu-HU" sz="1350" dirty="0">
                <a:latin typeface="Arial" panose="020B0604020202020204" pitchFamily="34" charset="0"/>
              </a:rPr>
              <a:t> 2008 –</a:t>
            </a:r>
            <a:r>
              <a:rPr lang="hu-HU" altLang="hu-HU" sz="1350" dirty="0">
                <a:latin typeface="Arial" panose="020B0604020202020204" pitchFamily="34" charset="0"/>
              </a:rPr>
              <a:t> KÖ-VÁF arány </a:t>
            </a:r>
            <a:r>
              <a:rPr lang="en-IE" altLang="hu-HU" sz="1350" dirty="0">
                <a:latin typeface="Arial" panose="020B0604020202020204" pitchFamily="34" charset="0"/>
              </a:rPr>
              <a:t>6</a:t>
            </a:r>
            <a:r>
              <a:rPr lang="hu-HU" altLang="hu-HU" sz="1350" dirty="0">
                <a:latin typeface="Arial" panose="020B0604020202020204" pitchFamily="34" charset="0"/>
              </a:rPr>
              <a:t>,</a:t>
            </a:r>
            <a:r>
              <a:rPr lang="en-IE" altLang="hu-HU" sz="1350" dirty="0">
                <a:latin typeface="Arial" panose="020B0604020202020204" pitchFamily="34" charset="0"/>
              </a:rPr>
              <a:t>5 per 1000</a:t>
            </a:r>
            <a:r>
              <a:rPr lang="hu-HU" altLang="hu-HU" sz="1350" dirty="0">
                <a:latin typeface="Arial" panose="020B0604020202020204" pitchFamily="34" charset="0"/>
              </a:rPr>
              <a:t>/</a:t>
            </a:r>
            <a:r>
              <a:rPr lang="en-IE" altLang="hu-HU" sz="1350" dirty="0" err="1">
                <a:latin typeface="Arial" panose="020B0604020202020204" pitchFamily="34" charset="0"/>
              </a:rPr>
              <a:t>katéteres</a:t>
            </a:r>
            <a:r>
              <a:rPr lang="en-IE" altLang="hu-HU" sz="1350" dirty="0">
                <a:latin typeface="Arial" panose="020B0604020202020204" pitchFamily="34" charset="0"/>
              </a:rPr>
              <a:t> nap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E" altLang="hu-HU" sz="1350" dirty="0">
                <a:latin typeface="Arial" panose="020B0604020202020204" pitchFamily="34" charset="0"/>
              </a:rPr>
              <a:t> CVC </a:t>
            </a:r>
            <a:r>
              <a:rPr lang="hu-HU" altLang="hu-HU" sz="1350" dirty="0">
                <a:latin typeface="Arial" panose="020B0604020202020204" pitchFamily="34" charset="0"/>
              </a:rPr>
              <a:t>ellátási csomag </a:t>
            </a:r>
            <a:r>
              <a:rPr lang="en-IE" altLang="hu-HU" sz="1350" dirty="0">
                <a:latin typeface="Arial" panose="020B0604020202020204" pitchFamily="34" charset="0"/>
              </a:rPr>
              <a:t>compliance</a:t>
            </a:r>
            <a:r>
              <a:rPr lang="hu-HU" altLang="hu-HU" sz="1350" dirty="0">
                <a:latin typeface="Arial" panose="020B0604020202020204" pitchFamily="34" charset="0"/>
              </a:rPr>
              <a:t> </a:t>
            </a:r>
            <a:r>
              <a:rPr lang="en-IE" altLang="hu-HU" sz="1350" dirty="0">
                <a:latin typeface="Arial" panose="020B0604020202020204" pitchFamily="34" charset="0"/>
              </a:rPr>
              <a:t>95%</a:t>
            </a:r>
            <a:endParaRPr lang="en-US" altLang="hu-HU" sz="135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3465" y="6292602"/>
            <a:ext cx="2642245" cy="377891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350" dirty="0" err="1"/>
              <a:t>Crookshanks</a:t>
            </a:r>
            <a:r>
              <a:rPr lang="en-IE" sz="1350" dirty="0"/>
              <a:t>  H et al 2008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267391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413273" y="106159"/>
            <a:ext cx="1120918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altLang="hu-HU" sz="3200" b="0" cap="none" dirty="0"/>
              <a:t>PN ellátási csomag implementáció - Írország</a:t>
            </a:r>
            <a:endParaRPr lang="en-US" altLang="hu-HU" sz="3200" b="0" cap="none" dirty="0"/>
          </a:p>
        </p:txBody>
      </p:sp>
      <p:graphicFrame>
        <p:nvGraphicFramePr>
          <p:cNvPr id="10243" name="Object 17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64632"/>
              </p:ext>
            </p:extLst>
          </p:nvPr>
        </p:nvGraphicFramePr>
        <p:xfrm>
          <a:off x="399953" y="1497541"/>
          <a:ext cx="1111530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7791561" imgH="2600290" progId="Excel.Sheet.8">
                  <p:embed/>
                </p:oleObj>
              </mc:Choice>
              <mc:Fallback>
                <p:oleObj name="Worksheet" r:id="rId4" imgW="7791561" imgH="2600290" progId="Excel.Sheet.8">
                  <p:embed/>
                  <p:pic>
                    <p:nvPicPr>
                      <p:cNvPr id="10243" name="Object 170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53" y="1497541"/>
                        <a:ext cx="11115304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9953" y="5674005"/>
            <a:ext cx="66614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hu-HU" sz="1350" dirty="0">
                <a:latin typeface="Arial" panose="020B0604020202020204" pitchFamily="34" charset="0"/>
              </a:rPr>
              <a:t>M</a:t>
            </a:r>
            <a:r>
              <a:rPr lang="hu-HU" altLang="hu-HU" sz="1350" dirty="0" err="1">
                <a:latin typeface="Arial" panose="020B0604020202020204" pitchFamily="34" charset="0"/>
              </a:rPr>
              <a:t>árcius</a:t>
            </a:r>
            <a:r>
              <a:rPr lang="en-IE" altLang="hu-HU" sz="1350" dirty="0">
                <a:latin typeface="Arial" panose="020B0604020202020204" pitchFamily="34" charset="0"/>
              </a:rPr>
              <a:t> 2007 –</a:t>
            </a:r>
            <a:r>
              <a:rPr lang="hu-HU" altLang="hu-HU" sz="1350" dirty="0">
                <a:latin typeface="Arial" panose="020B0604020202020204" pitchFamily="34" charset="0"/>
              </a:rPr>
              <a:t>LÖ-PN arány 8,99/1000 lélegeztetési nap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350" dirty="0">
                <a:latin typeface="Arial" panose="020B0604020202020204" pitchFamily="34" charset="0"/>
              </a:rPr>
              <a:t>PN ellátási csomag </a:t>
            </a:r>
            <a:r>
              <a:rPr lang="en-IE" altLang="hu-HU" sz="1350" dirty="0">
                <a:latin typeface="Arial" panose="020B0604020202020204" pitchFamily="34" charset="0"/>
              </a:rPr>
              <a:t>compliance 72%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E" altLang="hu-HU" sz="1350" dirty="0">
                <a:latin typeface="Arial" panose="020B0604020202020204" pitchFamily="34" charset="0"/>
              </a:rPr>
              <a:t>O</a:t>
            </a:r>
            <a:r>
              <a:rPr lang="hu-HU" altLang="hu-HU" sz="1350" dirty="0">
                <a:latin typeface="Arial" panose="020B0604020202020204" pitchFamily="34" charset="0"/>
              </a:rPr>
              <a:t>k</a:t>
            </a:r>
            <a:r>
              <a:rPr lang="en-IE" altLang="hu-HU" sz="1350" dirty="0">
                <a:latin typeface="Arial" panose="020B0604020202020204" pitchFamily="34" charset="0"/>
              </a:rPr>
              <a:t>t</a:t>
            </a:r>
            <a:r>
              <a:rPr lang="hu-HU" altLang="hu-HU" sz="1350" dirty="0">
                <a:latin typeface="Arial" panose="020B0604020202020204" pitchFamily="34" charset="0"/>
              </a:rPr>
              <a:t>ó</a:t>
            </a:r>
            <a:r>
              <a:rPr lang="en-IE" altLang="hu-HU" sz="1350" dirty="0" err="1">
                <a:latin typeface="Arial" panose="020B0604020202020204" pitchFamily="34" charset="0"/>
              </a:rPr>
              <a:t>ber</a:t>
            </a:r>
            <a:r>
              <a:rPr lang="en-IE" altLang="hu-HU" sz="1350" dirty="0">
                <a:latin typeface="Arial" panose="020B0604020202020204" pitchFamily="34" charset="0"/>
              </a:rPr>
              <a:t> 2008 – LÖ-PN </a:t>
            </a:r>
            <a:r>
              <a:rPr lang="en-IE" altLang="hu-HU" sz="1350" dirty="0" err="1">
                <a:latin typeface="Arial" panose="020B0604020202020204" pitchFamily="34" charset="0"/>
              </a:rPr>
              <a:t>arány</a:t>
            </a:r>
            <a:r>
              <a:rPr lang="en-IE" altLang="hu-HU" sz="1350" dirty="0">
                <a:latin typeface="Arial" panose="020B0604020202020204" pitchFamily="34" charset="0"/>
              </a:rPr>
              <a:t> </a:t>
            </a:r>
            <a:r>
              <a:rPr lang="hu-HU" altLang="hu-HU" sz="1350" dirty="0">
                <a:latin typeface="Arial" panose="020B0604020202020204" pitchFamily="34" charset="0"/>
              </a:rPr>
              <a:t>0</a:t>
            </a:r>
            <a:r>
              <a:rPr lang="en-IE" altLang="hu-HU" sz="1350" dirty="0">
                <a:latin typeface="Arial" panose="020B0604020202020204" pitchFamily="34" charset="0"/>
              </a:rPr>
              <a:t>/1000 </a:t>
            </a:r>
            <a:r>
              <a:rPr lang="en-IE" altLang="hu-HU" sz="1350" dirty="0" err="1">
                <a:latin typeface="Arial" panose="020B0604020202020204" pitchFamily="34" charset="0"/>
              </a:rPr>
              <a:t>lélegeztetési</a:t>
            </a:r>
            <a:r>
              <a:rPr lang="en-IE" altLang="hu-HU" sz="1350" dirty="0">
                <a:latin typeface="Arial" panose="020B0604020202020204" pitchFamily="34" charset="0"/>
              </a:rPr>
              <a:t> </a:t>
            </a:r>
            <a:r>
              <a:rPr lang="hu-HU" altLang="hu-HU" sz="1350" dirty="0">
                <a:latin typeface="Arial" panose="020B0604020202020204" pitchFamily="34" charset="0"/>
              </a:rPr>
              <a:t>nap</a:t>
            </a:r>
            <a:endParaRPr lang="en-IE" altLang="hu-HU" sz="135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u-HU" sz="1350" dirty="0">
                <a:latin typeface="Arial" panose="020B0604020202020204" pitchFamily="34" charset="0"/>
              </a:rPr>
              <a:t>PN </a:t>
            </a:r>
            <a:r>
              <a:rPr lang="en-US" altLang="hu-HU" sz="1350" dirty="0" err="1">
                <a:latin typeface="Arial" panose="020B0604020202020204" pitchFamily="34" charset="0"/>
              </a:rPr>
              <a:t>ellátási</a:t>
            </a:r>
            <a:r>
              <a:rPr lang="en-US" altLang="hu-HU" sz="1350" dirty="0">
                <a:latin typeface="Arial" panose="020B0604020202020204" pitchFamily="34" charset="0"/>
              </a:rPr>
              <a:t> </a:t>
            </a:r>
            <a:r>
              <a:rPr lang="en-US" altLang="hu-HU" sz="1350" dirty="0" err="1">
                <a:latin typeface="Arial" panose="020B0604020202020204" pitchFamily="34" charset="0"/>
              </a:rPr>
              <a:t>csomag</a:t>
            </a:r>
            <a:r>
              <a:rPr lang="en-US" altLang="hu-HU" sz="1350" dirty="0">
                <a:latin typeface="Arial" panose="020B0604020202020204" pitchFamily="34" charset="0"/>
              </a:rPr>
              <a:t> compliance </a:t>
            </a:r>
            <a:r>
              <a:rPr lang="hu-HU" altLang="hu-HU" sz="1350" dirty="0">
                <a:latin typeface="Arial" panose="020B0604020202020204" pitchFamily="34" charset="0"/>
              </a:rPr>
              <a:t>95</a:t>
            </a:r>
            <a:r>
              <a:rPr lang="en-US" altLang="hu-HU" sz="1350" dirty="0"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9264352" y="6275866"/>
            <a:ext cx="2686163" cy="321469"/>
          </a:xfrm>
          <a:prstGeom prst="rect">
            <a:avLst/>
          </a:prstGeom>
          <a:solidFill>
            <a:srgbClr val="234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350" dirty="0" err="1"/>
              <a:t>Crookshanks</a:t>
            </a:r>
            <a:r>
              <a:rPr lang="en-IE" sz="1350" dirty="0"/>
              <a:t>  H et al 2008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361517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982</Words>
  <Application>Microsoft Office PowerPoint</Application>
  <PresentationFormat>Egyéni</PresentationFormat>
  <Paragraphs>95</Paragraphs>
  <Slides>15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Office-téma</vt:lpstr>
      <vt:lpstr>1_Office-téma</vt:lpstr>
      <vt:lpstr>Worksheet</vt:lpstr>
      <vt:lpstr>Dr. Szilágyi Emese Péterfy Kórház-Rendelőintézet Manninger Jenő Országos Traumatológiai Intézet</vt:lpstr>
      <vt:lpstr>Ellátási Csomag</vt:lpstr>
      <vt:lpstr>Meghatározás </vt:lpstr>
      <vt:lpstr>Eredete</vt:lpstr>
      <vt:lpstr>Hatása - véráramfertőzések megelőzése</vt:lpstr>
      <vt:lpstr>Hatása – lélegeztetéssel összefüggő pneumónia megelőzése</vt:lpstr>
      <vt:lpstr>Hatása – műtéti sebfertőzések megelőzése</vt:lpstr>
      <vt:lpstr>CVC ellátási csomag implementáció - Írország</vt:lpstr>
      <vt:lpstr>PN ellátási csomag implementáció - Írország</vt:lpstr>
      <vt:lpstr>Húgyúti katéterrel összefüggő húgyúti fertőzések - Írország </vt:lpstr>
      <vt:lpstr>Ellátási csomag helye a multimodális startégiában</vt:lpstr>
      <vt:lpstr>Infekciókontroll kulcselemek</vt:lpstr>
      <vt:lpstr> Az ellátási csomag népegészségügyi jelentősége </vt:lpstr>
      <vt:lpstr>Bizonyítékalapú döntéshozatal</vt:lpstr>
      <vt:lpstr>Dr. Szilágyi Emese Péterfy Kórház-Rendelőintézet Manninger Jenő Országos Traumatológiai Intézet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Róna Kinga</cp:lastModifiedBy>
  <cp:revision>74</cp:revision>
  <dcterms:created xsi:type="dcterms:W3CDTF">2014-03-03T11:13:53Z</dcterms:created>
  <dcterms:modified xsi:type="dcterms:W3CDTF">2019-03-07T14:10:28Z</dcterms:modified>
</cp:coreProperties>
</file>